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72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>
          <p15:clr>
            <a:srgbClr val="A4A3A4"/>
          </p15:clr>
        </p15:guide>
        <p15:guide id="2" pos="47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9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howGuides="1">
      <p:cViewPr varScale="1">
        <p:scale>
          <a:sx n="115" d="100"/>
          <a:sy n="115" d="100"/>
        </p:scale>
        <p:origin x="1530" y="108"/>
      </p:cViewPr>
      <p:guideLst>
        <p:guide orient="horz" pos="3929"/>
        <p:guide pos="47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5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A100C-F007-48AA-A9A2-9270AED36AD6}" type="datetimeFigureOut">
              <a:rPr lang="fi-FI" smtClean="0"/>
              <a:t>7.2.2023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C99AB-AC66-4087-9020-B34235B5C2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417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779912" y="1844825"/>
            <a:ext cx="4896544" cy="1755626"/>
          </a:xfrm>
        </p:spPr>
        <p:txBody>
          <a:bodyPr>
            <a:normAutofit/>
          </a:bodyPr>
          <a:lstStyle>
            <a:lvl1pPr algn="l">
              <a:defRPr sz="3800">
                <a:latin typeface="Trebuchet MS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779912" y="3886200"/>
            <a:ext cx="4752528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187624" y="6356350"/>
            <a:ext cx="1403176" cy="365125"/>
          </a:xfrm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fld id="{4FB1E76B-9B0C-4E2F-94A1-EBEB8BE0BAAC}" type="datetime1">
              <a:rPr lang="fi-FI" smtClean="0"/>
              <a:t>7.2.2023</a:t>
            </a:fld>
            <a:endParaRPr lang="fi-FI"/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2"/>
          </p:nvPr>
        </p:nvSpPr>
        <p:spPr>
          <a:xfrm>
            <a:off x="250825" y="140400"/>
            <a:ext cx="3241675" cy="55451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5617" y="620688"/>
            <a:ext cx="2950470" cy="57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660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1"/>
          <p:cNvSpPr>
            <a:spLocks noGrp="1"/>
          </p:cNvSpPr>
          <p:nvPr>
            <p:ph type="title" hasCustomPrompt="1"/>
          </p:nvPr>
        </p:nvSpPr>
        <p:spPr>
          <a:xfrm>
            <a:off x="899592" y="2420888"/>
            <a:ext cx="7344816" cy="730002"/>
          </a:xfrm>
        </p:spPr>
        <p:txBody>
          <a:bodyPr anchor="b">
            <a:noAutofit/>
          </a:bodyPr>
          <a:lstStyle>
            <a:lvl1pPr algn="ctr">
              <a:defRPr sz="2800" b="1">
                <a:solidFill>
                  <a:srgbClr val="00A9C8"/>
                </a:solidFill>
                <a:latin typeface="Trebuchet MS" pitchFamily="34" charset="0"/>
              </a:defRPr>
            </a:lvl1pPr>
          </a:lstStyle>
          <a:p>
            <a:r>
              <a:rPr lang="fi-FI" dirty="0" smtClean="0"/>
              <a:t>Yhteydenottotiedot</a:t>
            </a:r>
            <a:endParaRPr lang="fi-FI" dirty="0"/>
          </a:p>
        </p:txBody>
      </p:sp>
      <p:pic>
        <p:nvPicPr>
          <p:cNvPr id="3" name="Kuva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812" y="4435944"/>
            <a:ext cx="2246376" cy="180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193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engla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779912" y="1844825"/>
            <a:ext cx="4896544" cy="1755626"/>
          </a:xfrm>
        </p:spPr>
        <p:txBody>
          <a:bodyPr>
            <a:normAutofit/>
          </a:bodyPr>
          <a:lstStyle>
            <a:lvl1pPr algn="l">
              <a:defRPr sz="3800">
                <a:latin typeface="Trebuchet MS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779912" y="3886200"/>
            <a:ext cx="4752528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187624" y="6356350"/>
            <a:ext cx="1403176" cy="365125"/>
          </a:xfrm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fld id="{4FB1E76B-9B0C-4E2F-94A1-EBEB8BE0BAAC}" type="datetime1">
              <a:rPr lang="fi-FI" smtClean="0"/>
              <a:t>7.2.2023</a:t>
            </a:fld>
            <a:endParaRPr lang="fi-FI"/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2"/>
          </p:nvPr>
        </p:nvSpPr>
        <p:spPr>
          <a:xfrm>
            <a:off x="250825" y="140400"/>
            <a:ext cx="3241675" cy="55451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pic>
        <p:nvPicPr>
          <p:cNvPr id="4" name="Kuva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8069" y="609326"/>
            <a:ext cx="2482601" cy="571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086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548964"/>
            <a:ext cx="1547663" cy="1309036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  <a:lvl2pPr>
              <a:defRPr>
                <a:latin typeface="Trebuchet MS" pitchFamily="34" charset="0"/>
              </a:defRPr>
            </a:lvl2pPr>
            <a:lvl3pPr>
              <a:defRPr>
                <a:latin typeface="Trebuchet MS" pitchFamily="34" charset="0"/>
              </a:defRPr>
            </a:lvl3pPr>
            <a:lvl4pPr>
              <a:defRPr>
                <a:latin typeface="Trebuchet MS" pitchFamily="34" charset="0"/>
              </a:defRPr>
            </a:lvl4pPr>
            <a:lvl5pPr>
              <a:defRPr>
                <a:latin typeface="Trebuchet MS" pitchFamily="34" charset="0"/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187624" y="6237312"/>
            <a:ext cx="936104" cy="365125"/>
          </a:xfrm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fld id="{D5F3403C-A088-4A41-B510-26B530C80947}" type="datetime1">
              <a:rPr lang="fi-FI" smtClean="0"/>
              <a:t>7.2.2023</a:t>
            </a:fld>
            <a:endParaRPr lang="fi-FI" dirty="0"/>
          </a:p>
        </p:txBody>
      </p:sp>
      <p:pic>
        <p:nvPicPr>
          <p:cNvPr id="5" name="Kuva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996" y="6237312"/>
            <a:ext cx="938786" cy="35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425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548964"/>
            <a:ext cx="1547663" cy="1309036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Trebuchet MS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Trebuchet MS" pitchFamily="34" charset="0"/>
              </a:defRPr>
            </a:lvl1pPr>
            <a:lvl2pPr>
              <a:defRPr sz="2400">
                <a:latin typeface="Trebuchet MS" pitchFamily="34" charset="0"/>
              </a:defRPr>
            </a:lvl2pPr>
            <a:lvl3pPr>
              <a:defRPr sz="2000">
                <a:latin typeface="Trebuchet MS" pitchFamily="34" charset="0"/>
              </a:defRPr>
            </a:lvl3pPr>
            <a:lvl4pPr>
              <a:defRPr sz="1800">
                <a:latin typeface="Trebuchet MS" pitchFamily="34" charset="0"/>
              </a:defRPr>
            </a:lvl4pPr>
            <a:lvl5pPr>
              <a:defRPr sz="1800">
                <a:latin typeface="Trebuchet M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Trebuchet MS" pitchFamily="34" charset="0"/>
              </a:defRPr>
            </a:lvl1pPr>
            <a:lvl2pPr>
              <a:defRPr sz="2400">
                <a:latin typeface="Trebuchet MS" pitchFamily="34" charset="0"/>
              </a:defRPr>
            </a:lvl2pPr>
            <a:lvl3pPr>
              <a:defRPr sz="2000">
                <a:latin typeface="Trebuchet MS" pitchFamily="34" charset="0"/>
              </a:defRPr>
            </a:lvl3pPr>
            <a:lvl4pPr>
              <a:defRPr sz="1800">
                <a:latin typeface="Trebuchet MS" pitchFamily="34" charset="0"/>
              </a:defRPr>
            </a:lvl4pPr>
            <a:lvl5pPr>
              <a:defRPr sz="1800">
                <a:latin typeface="Trebuchet M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1187624" y="6237312"/>
            <a:ext cx="1403176" cy="365125"/>
          </a:xfrm>
        </p:spPr>
        <p:txBody>
          <a:bodyPr/>
          <a:lstStyle/>
          <a:p>
            <a:fld id="{414A4EEF-7050-4EC1-8972-085DDC0D7C02}" type="datetime1">
              <a:rPr lang="fi-FI" smtClean="0"/>
              <a:t>7.2.2023</a:t>
            </a:fld>
            <a:endParaRPr lang="fi-FI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996" y="6237312"/>
            <a:ext cx="938786" cy="35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702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548964"/>
            <a:ext cx="1547663" cy="1309036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>
            <a:lvl1pPr>
              <a:defRPr sz="4000">
                <a:latin typeface="Trebuchet MS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700">
                <a:latin typeface="Trebuchet MS" pitchFamily="34" charset="0"/>
              </a:defRPr>
            </a:lvl1pPr>
            <a:lvl2pPr>
              <a:defRPr sz="2400">
                <a:latin typeface="Trebuchet MS" pitchFamily="34" charset="0"/>
              </a:defRPr>
            </a:lvl2pPr>
            <a:lvl3pPr>
              <a:defRPr sz="2000">
                <a:latin typeface="Trebuchet MS" pitchFamily="34" charset="0"/>
              </a:defRPr>
            </a:lvl3pPr>
            <a:lvl4pPr>
              <a:defRPr sz="1600">
                <a:latin typeface="Trebuchet MS" pitchFamily="34" charset="0"/>
              </a:defRPr>
            </a:lvl4pPr>
            <a:lvl5pPr>
              <a:defRPr sz="1600">
                <a:latin typeface="Trebuchet MS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340768"/>
            <a:ext cx="4041775" cy="834107"/>
          </a:xfrm>
        </p:spPr>
        <p:txBody>
          <a:bodyPr anchor="b">
            <a:normAutofit/>
          </a:bodyPr>
          <a:lstStyle>
            <a:lvl1pPr marL="0" indent="0">
              <a:buNone/>
              <a:defRPr sz="2700" b="1">
                <a:latin typeface="Trebuchet MS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700">
                <a:latin typeface="Trebuchet MS" pitchFamily="34" charset="0"/>
              </a:defRPr>
            </a:lvl1pPr>
            <a:lvl2pPr>
              <a:defRPr sz="2400">
                <a:latin typeface="Trebuchet MS" pitchFamily="34" charset="0"/>
              </a:defRPr>
            </a:lvl2pPr>
            <a:lvl3pPr>
              <a:defRPr sz="2000">
                <a:latin typeface="Trebuchet MS" pitchFamily="34" charset="0"/>
              </a:defRPr>
            </a:lvl3pPr>
            <a:lvl4pPr>
              <a:defRPr sz="1800">
                <a:latin typeface="Trebuchet MS" pitchFamily="34" charset="0"/>
              </a:defRPr>
            </a:lvl4pPr>
            <a:lvl5pPr>
              <a:defRPr sz="1800">
                <a:latin typeface="Trebuchet MS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1187624" y="6237312"/>
            <a:ext cx="1403176" cy="365125"/>
          </a:xfrm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fld id="{171754C1-A39C-4D80-8F0A-9DB5A429629C}" type="datetime1">
              <a:rPr lang="fi-FI" smtClean="0"/>
              <a:t>7.2.2023</a:t>
            </a:fld>
            <a:endParaRPr lang="fi-FI"/>
          </a:p>
        </p:txBody>
      </p:sp>
      <p:sp>
        <p:nvSpPr>
          <p:cNvPr id="12" name="Tekstin paikkamerkki 4"/>
          <p:cNvSpPr>
            <a:spLocks noGrp="1"/>
          </p:cNvSpPr>
          <p:nvPr>
            <p:ph type="body" sz="quarter" idx="12"/>
          </p:nvPr>
        </p:nvSpPr>
        <p:spPr>
          <a:xfrm>
            <a:off x="457653" y="1318997"/>
            <a:ext cx="4041775" cy="834107"/>
          </a:xfrm>
        </p:spPr>
        <p:txBody>
          <a:bodyPr anchor="b">
            <a:normAutofit/>
          </a:bodyPr>
          <a:lstStyle>
            <a:lvl1pPr marL="0" indent="0">
              <a:buNone/>
              <a:defRPr sz="2700" b="1">
                <a:latin typeface="Trebuchet MS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996" y="6237312"/>
            <a:ext cx="938786" cy="35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905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548964"/>
            <a:ext cx="1547663" cy="1309036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Trebuchet MS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187624" y="6237312"/>
            <a:ext cx="1403176" cy="365125"/>
          </a:xfrm>
        </p:spPr>
        <p:txBody>
          <a:bodyPr/>
          <a:lstStyle/>
          <a:p>
            <a:fld id="{B7AD8840-3DBC-4C71-9E88-A3193DD560A1}" type="datetime1">
              <a:rPr lang="fi-FI" smtClean="0"/>
              <a:t>7.2.2023</a:t>
            </a:fld>
            <a:endParaRPr lang="fi-FI"/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996" y="6237312"/>
            <a:ext cx="938786" cy="35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183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548964"/>
            <a:ext cx="1547663" cy="1309036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Trebuchet MS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800">
                <a:latin typeface="Trebuchet MS" pitchFamily="34" charset="0"/>
              </a:defRPr>
            </a:lvl1pPr>
            <a:lvl2pPr>
              <a:defRPr sz="2400">
                <a:latin typeface="Trebuchet MS" pitchFamily="34" charset="0"/>
              </a:defRPr>
            </a:lvl2pPr>
            <a:lvl3pPr>
              <a:defRPr sz="2000">
                <a:latin typeface="Trebuchet MS" pitchFamily="34" charset="0"/>
              </a:defRPr>
            </a:lvl3pPr>
            <a:lvl4pPr>
              <a:defRPr sz="1800">
                <a:latin typeface="Trebuchet MS" pitchFamily="34" charset="0"/>
              </a:defRPr>
            </a:lvl4pPr>
            <a:lvl5pPr>
              <a:defRPr sz="1800">
                <a:latin typeface="Trebuchet MS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2000">
                <a:latin typeface="Trebuchet MS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1187624" y="6237312"/>
            <a:ext cx="1403176" cy="365125"/>
          </a:xfrm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fld id="{ADACF139-C1B5-4116-966C-E9F7C5177EE3}" type="datetime1">
              <a:rPr lang="fi-FI" smtClean="0"/>
              <a:t>7.2.2023</a:t>
            </a:fld>
            <a:endParaRPr lang="fi-FI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996" y="6237312"/>
            <a:ext cx="938786" cy="35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594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548964"/>
            <a:ext cx="1547663" cy="1309036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Trebuchet MS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Trebuchet MS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Trebuchet MS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1188000" y="6237312"/>
            <a:ext cx="1331168" cy="365125"/>
          </a:xfrm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fld id="{4B51A60F-DF29-40F2-B01E-3109B5D089BA}" type="datetime1">
              <a:rPr lang="fi-FI" smtClean="0"/>
              <a:t>7.2.2023</a:t>
            </a:fld>
            <a:endParaRPr lang="fi-FI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996" y="6237312"/>
            <a:ext cx="938786" cy="35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723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548964"/>
            <a:ext cx="1547663" cy="1309036"/>
          </a:xfrm>
          <a:prstGeom prst="rect">
            <a:avLst/>
          </a:prstGeom>
        </p:spPr>
      </p:pic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1188000" y="6237312"/>
            <a:ext cx="1259160" cy="365125"/>
          </a:xfrm>
        </p:spPr>
        <p:txBody>
          <a:bodyPr/>
          <a:lstStyle/>
          <a:p>
            <a:fld id="{951C8D23-0FA8-4607-99FC-8181B65177ED}" type="datetime1">
              <a:rPr lang="fi-FI" smtClean="0"/>
              <a:t>7.2.2023</a:t>
            </a:fld>
            <a:endParaRPr lang="fi-FI"/>
          </a:p>
        </p:txBody>
      </p:sp>
      <p:pic>
        <p:nvPicPr>
          <p:cNvPr id="5" name="Kuva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996" y="6237312"/>
            <a:ext cx="938786" cy="35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176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187624" y="6356350"/>
            <a:ext cx="1403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fld id="{7C57CE1B-760B-4721-9043-C687CDB67993}" type="datetime1">
              <a:rPr lang="fi-FI" smtClean="0"/>
              <a:t>7.2.2023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13582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1" r:id="rId2"/>
    <p:sldLayoutId id="2147483650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5" r:id="rId9"/>
    <p:sldLayoutId id="2147483658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ur03.safelinks.protection.outlook.com/?url=https%3A%2F%2Fwww.hotus.fi%2Fnayttovinkki-6-2022-onko-ihokarvojen-poistolla-ennen-leikkausta-yhteytta-haavainfektioihin%2F&amp;data=05%7C01%7CSirpa.Ukkola%40ppshp.fi%7C69941e2fc2a04dc1d39f08db02a0c276%7C9837ed87b3784f49a0d1fb48e67da013%7C0%7C0%7C638106661708083378%7CUnknown%7CTWFpbGZsb3d8eyJWIjoiMC4wLjAwMDAiLCJQIjoiV2luMzIiLCJBTiI6Ik1haWwiLCJXVCI6Mn0%3D%7C3000%7C%7C%7C&amp;sdata=iWi9WKACojIsTrT%2BmA3snApua0SOpJ8AxkilnjvFj0w%3D&amp;reserved=0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39552" y="2204864"/>
            <a:ext cx="7992888" cy="1755626"/>
          </a:xfrm>
        </p:spPr>
        <p:txBody>
          <a:bodyPr>
            <a:normAutofit fontScale="90000"/>
          </a:bodyPr>
          <a:lstStyle/>
          <a:p>
            <a:r>
              <a:rPr lang="fi-FI" sz="4000" b="1" dirty="0" smtClean="0"/>
              <a:t/>
            </a:r>
            <a:br>
              <a:rPr lang="fi-FI" sz="4000" b="1" dirty="0" smtClean="0"/>
            </a:br>
            <a:r>
              <a:rPr lang="fi-FI" sz="4000" b="1" dirty="0" smtClean="0"/>
              <a:t/>
            </a:r>
            <a:br>
              <a:rPr lang="fi-FI" sz="4000" b="1" dirty="0" smtClean="0"/>
            </a:br>
            <a:r>
              <a:rPr lang="fi-FI" sz="4000" b="1" dirty="0" smtClean="0">
                <a:solidFill>
                  <a:schemeClr val="tx2"/>
                </a:solidFill>
              </a:rPr>
              <a:t>Terveyskeskusvastaanoton infektioiden torjunta</a:t>
            </a:r>
            <a:br>
              <a:rPr lang="fi-FI" sz="4000" b="1" dirty="0" smtClean="0">
                <a:solidFill>
                  <a:schemeClr val="tx2"/>
                </a:solidFill>
              </a:rPr>
            </a:br>
            <a:r>
              <a:rPr lang="fi-FI" sz="4000" b="1" dirty="0" smtClean="0">
                <a:solidFill>
                  <a:schemeClr val="tx2"/>
                </a:solidFill>
              </a:rPr>
              <a:t>- Miten </a:t>
            </a:r>
            <a:r>
              <a:rPr lang="fi-FI" sz="4000" b="1" dirty="0">
                <a:solidFill>
                  <a:schemeClr val="tx2"/>
                </a:solidFill>
              </a:rPr>
              <a:t>toimin pientoimenpiteissä</a:t>
            </a:r>
            <a:r>
              <a:rPr lang="fi-FI" sz="4000" b="1" dirty="0" smtClean="0">
                <a:solidFill>
                  <a:schemeClr val="tx2"/>
                </a:solidFill>
              </a:rPr>
              <a:t>?</a:t>
            </a:r>
            <a:br>
              <a:rPr lang="fi-FI" sz="4000" b="1" dirty="0" smtClean="0">
                <a:solidFill>
                  <a:schemeClr val="tx2"/>
                </a:solidFill>
              </a:rPr>
            </a:br>
            <a:r>
              <a:rPr lang="fi-FI" sz="4000" b="1" dirty="0" smtClean="0"/>
              <a:t>  </a:t>
            </a:r>
            <a:r>
              <a:rPr lang="fi-FI" sz="4000" b="1" dirty="0"/>
              <a:t/>
            </a:r>
            <a:br>
              <a:rPr lang="fi-FI" sz="4000" b="1" dirty="0"/>
            </a:b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7488831" cy="1584176"/>
          </a:xfrm>
        </p:spPr>
        <p:txBody>
          <a:bodyPr>
            <a:normAutofit fontScale="62500" lnSpcReduction="20000"/>
          </a:bodyPr>
          <a:lstStyle/>
          <a:p>
            <a:endParaRPr lang="fi-FI" b="1" dirty="0" smtClean="0">
              <a:solidFill>
                <a:schemeClr val="tx2"/>
              </a:solidFill>
            </a:endParaRPr>
          </a:p>
          <a:p>
            <a:r>
              <a:rPr lang="fi-FI" b="1" dirty="0" smtClean="0">
                <a:solidFill>
                  <a:schemeClr val="tx2"/>
                </a:solidFill>
              </a:rPr>
              <a:t>Terveyskeskusten ja </a:t>
            </a:r>
            <a:r>
              <a:rPr lang="fi-FI" b="1" dirty="0" err="1" smtClean="0">
                <a:solidFill>
                  <a:schemeClr val="tx2"/>
                </a:solidFill>
              </a:rPr>
              <a:t>OYS:n</a:t>
            </a:r>
            <a:r>
              <a:rPr lang="fi-FI" b="1" dirty="0" smtClean="0">
                <a:solidFill>
                  <a:schemeClr val="tx2"/>
                </a:solidFill>
              </a:rPr>
              <a:t> infektioyhdyshenkilöiden koulutuspäivä 8.2.2023</a:t>
            </a:r>
          </a:p>
          <a:p>
            <a:endParaRPr lang="fi-FI" b="1" dirty="0">
              <a:solidFill>
                <a:schemeClr val="tx2"/>
              </a:solidFill>
            </a:endParaRPr>
          </a:p>
          <a:p>
            <a:r>
              <a:rPr lang="fi-FI" b="1" dirty="0" smtClean="0">
                <a:solidFill>
                  <a:schemeClr val="tx2"/>
                </a:solidFill>
              </a:rPr>
              <a:t>Sirpa Ukkola</a:t>
            </a:r>
            <a:r>
              <a:rPr lang="fi-FI" b="1" dirty="0">
                <a:solidFill>
                  <a:schemeClr val="tx2"/>
                </a:solidFill>
              </a:rPr>
              <a:t/>
            </a:r>
            <a:br>
              <a:rPr lang="fi-FI" b="1" dirty="0">
                <a:solidFill>
                  <a:schemeClr val="tx2"/>
                </a:solidFill>
              </a:rPr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0669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4000" b="1" dirty="0" smtClean="0">
                <a:solidFill>
                  <a:schemeClr val="tx2"/>
                </a:solidFill>
              </a:rPr>
              <a:t>Miten toimin pientoimenpiteissä?</a:t>
            </a:r>
            <a:r>
              <a:rPr lang="fi-FI" b="1" dirty="0" smtClean="0"/>
              <a:t> 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3100" dirty="0" err="1">
                <a:solidFill>
                  <a:schemeClr val="tx2"/>
                </a:solidFill>
              </a:rPr>
              <a:t>Turvallinen</a:t>
            </a:r>
            <a:r>
              <a:rPr lang="en-US" sz="3100" dirty="0">
                <a:solidFill>
                  <a:schemeClr val="tx2"/>
                </a:solidFill>
              </a:rPr>
              <a:t> ja </a:t>
            </a:r>
            <a:r>
              <a:rPr lang="en-US" sz="3100" dirty="0" err="1">
                <a:solidFill>
                  <a:schemeClr val="tx2"/>
                </a:solidFill>
              </a:rPr>
              <a:t>puhdas</a:t>
            </a:r>
            <a:r>
              <a:rPr lang="en-US" sz="3100" dirty="0">
                <a:solidFill>
                  <a:schemeClr val="tx2"/>
                </a:solidFill>
              </a:rPr>
              <a:t> </a:t>
            </a:r>
            <a:r>
              <a:rPr lang="en-US" sz="3100" dirty="0" err="1">
                <a:solidFill>
                  <a:schemeClr val="tx2"/>
                </a:solidFill>
              </a:rPr>
              <a:t>toimenpideympäristö</a:t>
            </a:r>
            <a:endParaRPr lang="fi-FI" sz="4000" b="1" dirty="0">
              <a:solidFill>
                <a:schemeClr val="tx2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000" dirty="0" err="1" smtClean="0"/>
              <a:t>Pientoimenpiteet</a:t>
            </a:r>
            <a:r>
              <a:rPr lang="en-US" sz="3000" dirty="0" smtClean="0"/>
              <a:t> on </a:t>
            </a:r>
            <a:r>
              <a:rPr lang="en-US" sz="3000" dirty="0" err="1" smtClean="0"/>
              <a:t>suositeltavaa</a:t>
            </a:r>
            <a:r>
              <a:rPr lang="en-US" sz="3000" dirty="0" smtClean="0"/>
              <a:t> </a:t>
            </a:r>
            <a:r>
              <a:rPr lang="en-US" sz="3000" dirty="0" err="1" smtClean="0"/>
              <a:t>tehdä</a:t>
            </a:r>
            <a:r>
              <a:rPr lang="en-US" sz="3000" dirty="0" smtClean="0"/>
              <a:t> </a:t>
            </a:r>
            <a:r>
              <a:rPr lang="en-US" sz="3000" dirty="0" err="1" smtClean="0"/>
              <a:t>toimenpiteisiin</a:t>
            </a:r>
            <a:r>
              <a:rPr lang="en-US" sz="3000" dirty="0" smtClean="0"/>
              <a:t> </a:t>
            </a:r>
            <a:r>
              <a:rPr lang="en-US" sz="3000" dirty="0" err="1" smtClean="0"/>
              <a:t>tarkoitetussa</a:t>
            </a:r>
            <a:r>
              <a:rPr lang="en-US" sz="3000" dirty="0" smtClean="0"/>
              <a:t> </a:t>
            </a:r>
            <a:r>
              <a:rPr lang="en-US" sz="3000" dirty="0" err="1" smtClean="0"/>
              <a:t>huoneessa</a:t>
            </a:r>
            <a:r>
              <a:rPr lang="en-US" sz="3000" dirty="0" smtClean="0"/>
              <a:t> (</a:t>
            </a:r>
            <a:r>
              <a:rPr lang="en-US" sz="3000" dirty="0" err="1" smtClean="0"/>
              <a:t>tarvittavat</a:t>
            </a:r>
            <a:r>
              <a:rPr lang="en-US" sz="3000" dirty="0" smtClean="0"/>
              <a:t> </a:t>
            </a:r>
            <a:r>
              <a:rPr lang="en-US" sz="3000" dirty="0" err="1" smtClean="0"/>
              <a:t>välineet</a:t>
            </a:r>
            <a:r>
              <a:rPr lang="en-US" sz="3000" dirty="0" smtClean="0"/>
              <a:t> </a:t>
            </a:r>
            <a:r>
              <a:rPr lang="en-US" sz="3000" dirty="0" err="1" smtClean="0"/>
              <a:t>saatavilla</a:t>
            </a:r>
            <a:r>
              <a:rPr lang="en-US" sz="3000" dirty="0" smtClean="0"/>
              <a:t> </a:t>
            </a:r>
            <a:r>
              <a:rPr lang="en-US" sz="3000" dirty="0" err="1" smtClean="0"/>
              <a:t>samasta</a:t>
            </a:r>
            <a:r>
              <a:rPr lang="en-US" sz="3000" dirty="0" smtClean="0"/>
              <a:t> </a:t>
            </a:r>
            <a:r>
              <a:rPr lang="en-US" sz="3000" dirty="0" err="1" smtClean="0"/>
              <a:t>huoneesta</a:t>
            </a:r>
            <a:r>
              <a:rPr lang="en-US" sz="3000" dirty="0" smtClean="0"/>
              <a:t>)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30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3000" dirty="0" err="1" smtClean="0"/>
              <a:t>Aseptinen</a:t>
            </a:r>
            <a:r>
              <a:rPr lang="en-US" sz="3000" dirty="0" smtClean="0"/>
              <a:t> </a:t>
            </a:r>
            <a:r>
              <a:rPr lang="en-US" sz="3000" dirty="0" err="1" smtClean="0"/>
              <a:t>työjärjestys</a:t>
            </a:r>
            <a:r>
              <a:rPr lang="en-US" sz="3000" dirty="0" smtClean="0"/>
              <a:t> (</a:t>
            </a:r>
            <a:r>
              <a:rPr lang="en-US" sz="3000" dirty="0" err="1" smtClean="0"/>
              <a:t>puhtaasta</a:t>
            </a:r>
            <a:r>
              <a:rPr lang="en-US" sz="3000" dirty="0" smtClean="0"/>
              <a:t> </a:t>
            </a:r>
            <a:r>
              <a:rPr lang="en-US" sz="3000" dirty="0" err="1" smtClean="0"/>
              <a:t>likaiseen</a:t>
            </a:r>
            <a:r>
              <a:rPr lang="en-US" sz="3000" dirty="0" smtClean="0"/>
              <a:t>)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30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3000" dirty="0" err="1" smtClean="0"/>
              <a:t>Vältetään</a:t>
            </a:r>
            <a:r>
              <a:rPr lang="en-US" sz="3000" dirty="0" smtClean="0"/>
              <a:t> </a:t>
            </a:r>
            <a:r>
              <a:rPr lang="en-US" sz="3000" dirty="0" err="1" smtClean="0"/>
              <a:t>turhaa</a:t>
            </a:r>
            <a:r>
              <a:rPr lang="en-US" sz="3000" dirty="0" smtClean="0"/>
              <a:t> </a:t>
            </a:r>
            <a:r>
              <a:rPr lang="en-US" sz="3000" dirty="0" err="1" smtClean="0"/>
              <a:t>liikennettä</a:t>
            </a:r>
            <a:r>
              <a:rPr lang="en-US" sz="3000" dirty="0" smtClean="0"/>
              <a:t> </a:t>
            </a:r>
            <a:r>
              <a:rPr lang="en-US" sz="3000" dirty="0" err="1" smtClean="0"/>
              <a:t>toimenpidehuoneessa</a:t>
            </a:r>
            <a:r>
              <a:rPr lang="en-US" sz="3000" dirty="0" smtClean="0"/>
              <a:t> </a:t>
            </a:r>
            <a:r>
              <a:rPr lang="en-US" sz="3000" dirty="0" err="1" smtClean="0"/>
              <a:t>toimenpiteen</a:t>
            </a:r>
            <a:r>
              <a:rPr lang="en-US" sz="3000" dirty="0" smtClean="0"/>
              <a:t> </a:t>
            </a:r>
            <a:r>
              <a:rPr lang="en-US" sz="3000" dirty="0" err="1" smtClean="0"/>
              <a:t>aikana</a:t>
            </a:r>
            <a:endParaRPr lang="en-US" sz="3000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sz="30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3000" dirty="0" smtClean="0"/>
              <a:t> </a:t>
            </a:r>
            <a:r>
              <a:rPr lang="en-US" sz="3000" dirty="0" err="1" smtClean="0"/>
              <a:t>Steriilien</a:t>
            </a:r>
            <a:r>
              <a:rPr lang="en-US" sz="3000" dirty="0" smtClean="0"/>
              <a:t> </a:t>
            </a:r>
            <a:r>
              <a:rPr lang="en-US" sz="3000" dirty="0" err="1" smtClean="0"/>
              <a:t>pakkausten</a:t>
            </a:r>
            <a:r>
              <a:rPr lang="en-US" sz="3000" dirty="0" smtClean="0"/>
              <a:t> </a:t>
            </a:r>
            <a:r>
              <a:rPr lang="en-US" sz="3000" dirty="0" err="1" smtClean="0"/>
              <a:t>tarkistaminen</a:t>
            </a:r>
            <a:endParaRPr lang="en-US" sz="3000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sz="825" dirty="0"/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4572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3600" b="1" dirty="0" smtClean="0">
                <a:solidFill>
                  <a:schemeClr val="tx2"/>
                </a:solidFill>
              </a:rPr>
              <a:t>Steriilien pakkausten tarkistaminen ja niiden käsittely</a:t>
            </a:r>
            <a:r>
              <a:rPr lang="fi-FI" sz="3600" dirty="0" smtClean="0">
                <a:solidFill>
                  <a:schemeClr val="tx2"/>
                </a:solidFill>
              </a:rPr>
              <a:t> </a:t>
            </a:r>
            <a:endParaRPr lang="fi-FI" sz="3600" dirty="0">
              <a:solidFill>
                <a:schemeClr val="tx2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772816"/>
            <a:ext cx="8352928" cy="4752528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i-FI" sz="9600" dirty="0"/>
              <a:t>Tarkista aina ennen steriilien pakkausten avaamista pakkausten eheys, pakkauksessa ei ole värimuutoksia, viimeinen </a:t>
            </a:r>
            <a:r>
              <a:rPr lang="fi-FI" sz="9600" dirty="0" smtClean="0"/>
              <a:t>käyttöpäivä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i-FI" sz="8000" dirty="0" smtClean="0"/>
              <a:t>Avaa </a:t>
            </a:r>
            <a:r>
              <a:rPr lang="fi-FI" sz="8000" dirty="0"/>
              <a:t>pakkauksen saumat ensin yläkulmauksista, avaa yläsauma ja käännä liepeet varoen, siten ettei steriilituote kosketa pakkauksen </a:t>
            </a:r>
            <a:r>
              <a:rPr lang="fi-FI" sz="8000" dirty="0" smtClean="0"/>
              <a:t>ulkoreunoja</a:t>
            </a:r>
          </a:p>
          <a:p>
            <a:pPr marL="342900" lvl="1" indent="0">
              <a:buNone/>
            </a:pPr>
            <a:endParaRPr lang="fi-FI" sz="4000" dirty="0"/>
          </a:p>
          <a:p>
            <a:pPr>
              <a:buFont typeface="Wingdings" panose="05000000000000000000" pitchFamily="2" charset="2"/>
              <a:buChar char="q"/>
            </a:pPr>
            <a:r>
              <a:rPr lang="fi-FI" sz="9600" dirty="0"/>
              <a:t>Steriilipöytä on tarpeen toimenpiteissä, joissa on tarve laskea steriilejä toimenpidevälineitä </a:t>
            </a:r>
            <a:r>
              <a:rPr lang="fi-FI" sz="9600" dirty="0" smtClean="0"/>
              <a:t>väliaikaisesti</a:t>
            </a:r>
          </a:p>
          <a:p>
            <a:pPr marL="0" indent="0">
              <a:buNone/>
            </a:pPr>
            <a:endParaRPr lang="fi-FI" sz="4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i-FI" sz="9600" dirty="0" smtClean="0"/>
              <a:t>Jos </a:t>
            </a:r>
            <a:r>
              <a:rPr lang="fi-FI" sz="9600" dirty="0"/>
              <a:t>hoitaja yksin valmistelee steriiliä pöytää, steriilit välineet otetaan pakkauksista käyttäen apuna steriilejä </a:t>
            </a:r>
            <a:r>
              <a:rPr lang="fi-FI" sz="9600" dirty="0" smtClean="0"/>
              <a:t>pihtejä</a:t>
            </a:r>
          </a:p>
          <a:p>
            <a:pPr marL="342900" lvl="1" indent="0">
              <a:buNone/>
            </a:pPr>
            <a:endParaRPr lang="fi-FI" sz="4000" dirty="0"/>
          </a:p>
          <a:p>
            <a:pPr>
              <a:buFont typeface="Wingdings" panose="05000000000000000000" pitchFamily="2" charset="2"/>
              <a:buChar char="q"/>
            </a:pPr>
            <a:r>
              <a:rPr lang="fi-FI" sz="9600" dirty="0"/>
              <a:t>Ihanteellista, jos toimenpiteessä on avustaja</a:t>
            </a:r>
          </a:p>
          <a:p>
            <a:pPr marL="0" indent="0">
              <a:buNone/>
            </a:pPr>
            <a:endParaRPr lang="fi-FI" sz="4000" dirty="0"/>
          </a:p>
          <a:p>
            <a:pPr>
              <a:buFont typeface="Wingdings" panose="05000000000000000000" pitchFamily="2" charset="2"/>
              <a:buChar char="q"/>
            </a:pPr>
            <a:r>
              <a:rPr lang="fi-FI" sz="9600" dirty="0"/>
              <a:t>Laitetaan välineet heti käytön jälkeen huollettavaksi välinehuoltoon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8231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3600" b="1" dirty="0" smtClean="0">
                <a:solidFill>
                  <a:schemeClr val="tx2"/>
                </a:solidFill>
              </a:rPr>
              <a:t>Toimenpidehuone puhdistetaan toimenpiteiden välillä</a:t>
            </a:r>
            <a:endParaRPr lang="fi-FI" sz="3600" b="1" dirty="0">
              <a:solidFill>
                <a:schemeClr val="tx2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80615" y="1916832"/>
            <a:ext cx="8229600" cy="4525963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i-FI" sz="3000" dirty="0" smtClean="0"/>
              <a:t>Eritetahrat </a:t>
            </a:r>
            <a:r>
              <a:rPr lang="fi-FI" sz="3000" dirty="0"/>
              <a:t>pyyhitään heti – </a:t>
            </a:r>
            <a:r>
              <a:rPr lang="fi-FI" sz="3000" dirty="0" smtClean="0"/>
              <a:t>Eritetahradesinfektio</a:t>
            </a:r>
          </a:p>
          <a:p>
            <a:pPr>
              <a:buFont typeface="Wingdings" panose="05000000000000000000" pitchFamily="2" charset="2"/>
              <a:buChar char="q"/>
            </a:pPr>
            <a:endParaRPr lang="fi-FI" sz="600" dirty="0"/>
          </a:p>
          <a:p>
            <a:pPr>
              <a:buFont typeface="Wingdings" panose="05000000000000000000" pitchFamily="2" charset="2"/>
              <a:buChar char="q"/>
            </a:pPr>
            <a:r>
              <a:rPr lang="fi-FI" sz="3000" dirty="0"/>
              <a:t>Täydet roskikset </a:t>
            </a:r>
            <a:r>
              <a:rPr lang="fi-FI" sz="3000" dirty="0" smtClean="0"/>
              <a:t>tyhjennetään</a:t>
            </a:r>
          </a:p>
          <a:p>
            <a:pPr>
              <a:buFont typeface="Wingdings" panose="05000000000000000000" pitchFamily="2" charset="2"/>
              <a:buChar char="q"/>
            </a:pPr>
            <a:endParaRPr lang="fi-FI" sz="600" dirty="0"/>
          </a:p>
          <a:p>
            <a:pPr>
              <a:buFont typeface="Wingdings" panose="05000000000000000000" pitchFamily="2" charset="2"/>
              <a:buChar char="q"/>
            </a:pPr>
            <a:r>
              <a:rPr lang="fi-FI" sz="3000" dirty="0" smtClean="0"/>
              <a:t>Toimenpidetason </a:t>
            </a:r>
            <a:r>
              <a:rPr lang="fi-FI" sz="3000" dirty="0"/>
              <a:t>pyyhintä ja välitön </a:t>
            </a:r>
            <a:r>
              <a:rPr lang="fi-FI" sz="3000" dirty="0" smtClean="0"/>
              <a:t>ympäristö</a:t>
            </a:r>
          </a:p>
          <a:p>
            <a:pPr>
              <a:buFont typeface="Wingdings" panose="05000000000000000000" pitchFamily="2" charset="2"/>
              <a:buChar char="q"/>
            </a:pPr>
            <a:endParaRPr lang="fi-FI" sz="600" dirty="0"/>
          </a:p>
          <a:p>
            <a:pPr>
              <a:buFont typeface="Wingdings" panose="05000000000000000000" pitchFamily="2" charset="2"/>
              <a:buChar char="q"/>
            </a:pPr>
            <a:r>
              <a:rPr lang="fi-FI" sz="3000" dirty="0"/>
              <a:t>Kosketuspinnat sekä toimenpiteen aikana käytetyt laitteet </a:t>
            </a:r>
            <a:r>
              <a:rPr lang="fi-FI" sz="3000" dirty="0" smtClean="0"/>
              <a:t>yleispuhdistusaineella</a:t>
            </a:r>
          </a:p>
          <a:p>
            <a:pPr>
              <a:buFont typeface="Wingdings" panose="05000000000000000000" pitchFamily="2" charset="2"/>
              <a:buChar char="q"/>
            </a:pPr>
            <a:endParaRPr lang="fi-FI" sz="600" dirty="0"/>
          </a:p>
          <a:p>
            <a:pPr>
              <a:buFont typeface="Wingdings" panose="05000000000000000000" pitchFamily="2" charset="2"/>
              <a:buChar char="q"/>
            </a:pPr>
            <a:r>
              <a:rPr lang="fi-FI" sz="3000" dirty="0"/>
              <a:t>Päivän päätteeksi tila siivotaan normaalin loppusiivouksen mukaisesti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1637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b="1" dirty="0">
                <a:solidFill>
                  <a:schemeClr val="tx2"/>
                </a:solidFill>
              </a:rPr>
              <a:t>Lähteitä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sz="2800" dirty="0" smtClean="0"/>
              <a:t>Veli-Jukka Anttila ym. </a:t>
            </a:r>
            <a:r>
              <a:rPr lang="fi-FI" sz="2800" dirty="0"/>
              <a:t>(</a:t>
            </a:r>
            <a:r>
              <a:rPr lang="fi-FI" sz="2800" dirty="0" smtClean="0"/>
              <a:t>toim.) Hoitoon liittyvien infektioiden torjunta 7. uudistettu painos 2018</a:t>
            </a:r>
          </a:p>
          <a:p>
            <a:pPr marL="0" indent="0">
              <a:buNone/>
            </a:pPr>
            <a:endParaRPr lang="fi-FI" sz="2800" dirty="0"/>
          </a:p>
          <a:p>
            <a:pPr marL="0" indent="0">
              <a:buNone/>
            </a:pPr>
            <a:r>
              <a:rPr lang="fi-FI" sz="2800" dirty="0" smtClean="0"/>
              <a:t>Esa </a:t>
            </a:r>
            <a:r>
              <a:rPr lang="fi-FI" sz="2800" smtClean="0"/>
              <a:t>Rintala  </a:t>
            </a:r>
            <a:r>
              <a:rPr lang="fi-FI" sz="2800" dirty="0" smtClean="0"/>
              <a:t>Tiina Kurvinen. Pientoimenpiteiden aseptiikka. </a:t>
            </a:r>
            <a:r>
              <a:rPr lang="fi-FI" sz="2800" dirty="0"/>
              <a:t>Lääkärilehti 36/2019 </a:t>
            </a:r>
            <a:r>
              <a:rPr lang="fi-FI" sz="2800" dirty="0" err="1"/>
              <a:t>vsk</a:t>
            </a:r>
            <a:r>
              <a:rPr lang="fi-FI" sz="2800" dirty="0"/>
              <a:t> </a:t>
            </a:r>
            <a:r>
              <a:rPr lang="fi-FI" sz="2800" dirty="0" smtClean="0"/>
              <a:t>74</a:t>
            </a:r>
          </a:p>
        </p:txBody>
      </p:sp>
    </p:spTree>
    <p:extLst>
      <p:ext uri="{BB962C8B-B14F-4D97-AF65-F5344CB8AC3E}">
        <p14:creationId xmlns:p14="http://schemas.microsoft.com/office/powerpoint/2010/main" val="378719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340768"/>
            <a:ext cx="8291264" cy="4824536"/>
          </a:xfrm>
        </p:spPr>
        <p:txBody>
          <a:bodyPr/>
          <a:lstStyle/>
          <a:p>
            <a:pPr marL="0" indent="0">
              <a:buNone/>
            </a:pPr>
            <a:endParaRPr lang="fi-FI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i-FI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i-FI" b="1" dirty="0" smtClean="0">
                <a:solidFill>
                  <a:schemeClr val="tx2"/>
                </a:solidFill>
              </a:rPr>
              <a:t>Pientoimenpiteissä </a:t>
            </a:r>
            <a:r>
              <a:rPr lang="fi-FI" b="1" dirty="0">
                <a:solidFill>
                  <a:schemeClr val="tx2"/>
                </a:solidFill>
              </a:rPr>
              <a:t>noudatetaan aseptisia toimintatapoja, joiden avulla pyritään estämään hoitoon liittyviä </a:t>
            </a:r>
            <a:r>
              <a:rPr lang="fi-FI" b="1" dirty="0" smtClean="0">
                <a:solidFill>
                  <a:schemeClr val="tx2"/>
                </a:solidFill>
              </a:rPr>
              <a:t>infektioita.</a:t>
            </a:r>
            <a:r>
              <a:rPr lang="fi-FI" b="1" dirty="0">
                <a:solidFill>
                  <a:schemeClr val="tx2"/>
                </a:solidFill>
              </a:rPr>
              <a:t/>
            </a:r>
            <a:br>
              <a:rPr lang="fi-FI" b="1" dirty="0">
                <a:solidFill>
                  <a:schemeClr val="tx2"/>
                </a:solidFill>
              </a:rPr>
            </a:b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7821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b="1" dirty="0" smtClean="0">
                <a:solidFill>
                  <a:schemeClr val="tx2"/>
                </a:solidFill>
                <a:latin typeface="+mn-lt"/>
              </a:rPr>
              <a:t>Esimerkkejä</a:t>
            </a:r>
            <a:r>
              <a:rPr lang="fi-FI" sz="3600" b="1" dirty="0" smtClean="0">
                <a:solidFill>
                  <a:schemeClr val="tx2"/>
                </a:solidFill>
              </a:rPr>
              <a:t> </a:t>
            </a:r>
            <a:r>
              <a:rPr lang="fi-FI" sz="3600" b="1" dirty="0" smtClean="0">
                <a:solidFill>
                  <a:schemeClr val="tx2"/>
                </a:solidFill>
                <a:latin typeface="+mn-lt"/>
              </a:rPr>
              <a:t>pientoimenpiteistä</a:t>
            </a:r>
            <a:endParaRPr lang="fi-FI" sz="3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00000"/>
              </a:lnSpc>
            </a:pPr>
            <a:endParaRPr lang="fi-FI" sz="2400" dirty="0" smtClean="0"/>
          </a:p>
          <a:p>
            <a:pPr lvl="1">
              <a:lnSpc>
                <a:spcPct val="100000"/>
              </a:lnSpc>
            </a:pPr>
            <a:endParaRPr lang="fi-FI" sz="2400" dirty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fi-FI" sz="2400" dirty="0" smtClean="0"/>
              <a:t>Haavan </a:t>
            </a:r>
            <a:r>
              <a:rPr lang="fi-FI" sz="2400" dirty="0" err="1" smtClean="0"/>
              <a:t>suturaatio</a:t>
            </a:r>
            <a:endParaRPr lang="fi-FI" sz="2100" dirty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fi-FI" sz="2400" dirty="0"/>
              <a:t>Luomen poisto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fi-FI" sz="2400" dirty="0"/>
              <a:t>Nivelpunktiot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fi-FI" sz="2400" dirty="0" err="1"/>
              <a:t>Seroomanpunktiot</a:t>
            </a:r>
            <a:endParaRPr lang="fi-FI" sz="2400" dirty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fi-FI" sz="2400" dirty="0"/>
              <a:t>Kohdunkaulan näyte, kierukan laitto</a:t>
            </a:r>
          </a:p>
          <a:p>
            <a:pPr marL="342900" lvl="1" indent="0">
              <a:buNone/>
            </a:pPr>
            <a:endParaRPr lang="fi-FI" sz="21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7147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b="1" dirty="0" smtClean="0">
                <a:solidFill>
                  <a:schemeClr val="tx2"/>
                </a:solidFill>
              </a:rPr>
              <a:t>Miten toimin pientoimenpiteissä?</a:t>
            </a:r>
            <a:endParaRPr lang="fi-FI" sz="3600" b="1" dirty="0">
              <a:solidFill>
                <a:schemeClr val="tx2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28650" y="1700808"/>
            <a:ext cx="7886700" cy="4608511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err="1"/>
              <a:t>Käsihygienia</a:t>
            </a:r>
            <a:endParaRPr lang="en-US" sz="2400" dirty="0"/>
          </a:p>
          <a:p>
            <a:pPr marL="0" indent="0">
              <a:buNone/>
            </a:pPr>
            <a:endParaRPr lang="en-US" sz="11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err="1" smtClean="0"/>
              <a:t>Potilaan</a:t>
            </a:r>
            <a:r>
              <a:rPr lang="en-US" sz="2400" dirty="0" smtClean="0"/>
              <a:t> </a:t>
            </a:r>
            <a:r>
              <a:rPr lang="en-US" sz="2400" dirty="0" err="1"/>
              <a:t>valmistelu</a:t>
            </a:r>
            <a:r>
              <a:rPr lang="en-US" sz="2400" dirty="0"/>
              <a:t> (</a:t>
            </a:r>
            <a:r>
              <a:rPr lang="en-US" sz="2400" dirty="0" err="1"/>
              <a:t>toimenpidealueen</a:t>
            </a:r>
            <a:r>
              <a:rPr lang="en-US" sz="2400" dirty="0"/>
              <a:t> </a:t>
            </a:r>
            <a:r>
              <a:rPr lang="en-US" sz="2400" dirty="0" err="1"/>
              <a:t>ihon</a:t>
            </a:r>
            <a:r>
              <a:rPr lang="en-US" sz="2400" dirty="0"/>
              <a:t> </a:t>
            </a:r>
            <a:r>
              <a:rPr lang="en-US" sz="2400" dirty="0" err="1"/>
              <a:t>tarkistaminen</a:t>
            </a:r>
            <a:r>
              <a:rPr lang="en-US" sz="2400" dirty="0"/>
              <a:t>, </a:t>
            </a:r>
            <a:r>
              <a:rPr lang="en-US" sz="2400" dirty="0" err="1"/>
              <a:t>ihokarvojen</a:t>
            </a:r>
            <a:r>
              <a:rPr lang="en-US" sz="2400" dirty="0"/>
              <a:t> </a:t>
            </a:r>
            <a:r>
              <a:rPr lang="en-US" sz="2400" dirty="0" err="1"/>
              <a:t>lyhentäminen</a:t>
            </a:r>
            <a:r>
              <a:rPr lang="en-US" sz="2400" dirty="0"/>
              <a:t> </a:t>
            </a:r>
            <a:r>
              <a:rPr lang="en-US" sz="2400" dirty="0" err="1"/>
              <a:t>tarvittaessa</a:t>
            </a:r>
            <a:r>
              <a:rPr lang="en-US" sz="2400" dirty="0"/>
              <a:t>)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100" dirty="0" err="1"/>
              <a:t>Terve</a:t>
            </a:r>
            <a:r>
              <a:rPr lang="en-US" sz="2100" dirty="0"/>
              <a:t> </a:t>
            </a:r>
            <a:r>
              <a:rPr lang="en-US" sz="2100" dirty="0" err="1"/>
              <a:t>iho</a:t>
            </a:r>
            <a:r>
              <a:rPr lang="en-US" sz="2100" dirty="0"/>
              <a:t> ja </a:t>
            </a:r>
            <a:r>
              <a:rPr lang="en-US" sz="2100" dirty="0" err="1"/>
              <a:t>limakalvot</a:t>
            </a:r>
            <a:r>
              <a:rPr lang="en-US" sz="2100" dirty="0"/>
              <a:t> </a:t>
            </a:r>
            <a:r>
              <a:rPr lang="en-US" sz="2100" dirty="0" err="1"/>
              <a:t>suojaavat</a:t>
            </a:r>
            <a:r>
              <a:rPr lang="en-US" sz="2100" dirty="0"/>
              <a:t> </a:t>
            </a:r>
            <a:r>
              <a:rPr lang="en-US" sz="2100" dirty="0" err="1"/>
              <a:t>mikrobeja</a:t>
            </a:r>
            <a:r>
              <a:rPr lang="en-US" sz="2100" dirty="0"/>
              <a:t> </a:t>
            </a:r>
            <a:r>
              <a:rPr lang="en-US" sz="2100" dirty="0" err="1"/>
              <a:t>vastaan</a:t>
            </a:r>
            <a:endParaRPr lang="en-US" sz="21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100" dirty="0" err="1"/>
              <a:t>Ihokarvat</a:t>
            </a:r>
            <a:r>
              <a:rPr lang="en-US" sz="2100" dirty="0"/>
              <a:t> </a:t>
            </a:r>
            <a:r>
              <a:rPr lang="en-US" sz="2100" dirty="0" err="1"/>
              <a:t>eivät</a:t>
            </a:r>
            <a:r>
              <a:rPr lang="en-US" sz="2100" dirty="0"/>
              <a:t> </a:t>
            </a:r>
            <a:r>
              <a:rPr lang="en-US" sz="2100" dirty="0" err="1"/>
              <a:t>lisää</a:t>
            </a:r>
            <a:r>
              <a:rPr lang="en-US" sz="2100" dirty="0"/>
              <a:t> </a:t>
            </a:r>
            <a:r>
              <a:rPr lang="en-US" sz="2100" dirty="0" err="1"/>
              <a:t>infektioriskiä</a:t>
            </a:r>
            <a:r>
              <a:rPr lang="en-US" sz="2100" dirty="0"/>
              <a:t> </a:t>
            </a:r>
          </a:p>
          <a:p>
            <a:pPr marL="685800" lvl="1" indent="-342900">
              <a:buFont typeface="Wingdings" panose="05000000000000000000" pitchFamily="2" charset="2"/>
              <a:buChar char="q"/>
            </a:pPr>
            <a:endParaRPr lang="en-US" sz="2100" dirty="0"/>
          </a:p>
          <a:p>
            <a:pPr marL="342900" lvl="1" indent="0">
              <a:buNone/>
            </a:pPr>
            <a:r>
              <a:rPr lang="fi-FI" sz="2100" u="sng" dirty="0">
                <a:hlinkClick r:id="rId2"/>
              </a:rPr>
              <a:t>Näyttövinkki® 6/2022: Onko ihokarvojen poistolla ennen leikkausta yhteyttä haavainfektioihin?</a:t>
            </a:r>
            <a:endParaRPr lang="fi-FI" sz="2100" u="sng" dirty="0"/>
          </a:p>
          <a:p>
            <a:pPr marL="628650" lvl="1">
              <a:buFont typeface="Wingdings" panose="05000000000000000000" pitchFamily="2" charset="2"/>
              <a:buChar char="q"/>
            </a:pPr>
            <a:endParaRPr lang="en-US" sz="1100" dirty="0"/>
          </a:p>
          <a:p>
            <a:pPr marL="628650" lvl="1">
              <a:buFont typeface="Wingdings" panose="05000000000000000000" pitchFamily="2" charset="2"/>
              <a:buChar char="q"/>
            </a:pPr>
            <a:endParaRPr lang="en-US" sz="15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err="1"/>
              <a:t>Aseptisen</a:t>
            </a:r>
            <a:r>
              <a:rPr lang="en-US" sz="2400" dirty="0"/>
              <a:t> </a:t>
            </a:r>
            <a:r>
              <a:rPr lang="en-US" sz="2400" dirty="0" err="1"/>
              <a:t>toimenpidealueen</a:t>
            </a:r>
            <a:r>
              <a:rPr lang="en-US" sz="2400" dirty="0"/>
              <a:t> </a:t>
            </a:r>
            <a:r>
              <a:rPr lang="en-US" sz="2400" dirty="0" err="1"/>
              <a:t>luominen</a:t>
            </a:r>
            <a:r>
              <a:rPr lang="en-US" sz="2400" dirty="0"/>
              <a:t> ja </a:t>
            </a:r>
            <a:r>
              <a:rPr lang="en-US" sz="2400" dirty="0" err="1"/>
              <a:t>ylläpito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100" dirty="0" err="1"/>
              <a:t>Toimenpidealueen</a:t>
            </a:r>
            <a:r>
              <a:rPr lang="en-US" sz="2100" dirty="0"/>
              <a:t> </a:t>
            </a:r>
            <a:r>
              <a:rPr lang="en-US" sz="2100" dirty="0" err="1"/>
              <a:t>ihon</a:t>
            </a:r>
            <a:r>
              <a:rPr lang="en-US" sz="2100" dirty="0"/>
              <a:t> </a:t>
            </a:r>
            <a:r>
              <a:rPr lang="en-US" sz="2100" dirty="0" err="1"/>
              <a:t>puhdistaminen</a:t>
            </a:r>
            <a:r>
              <a:rPr lang="en-US" sz="2100" dirty="0"/>
              <a:t>, </a:t>
            </a:r>
            <a:r>
              <a:rPr lang="en-US" sz="2100" dirty="0" err="1"/>
              <a:t>steriilin</a:t>
            </a:r>
            <a:r>
              <a:rPr lang="en-US" sz="2100" dirty="0"/>
              <a:t> </a:t>
            </a:r>
            <a:r>
              <a:rPr lang="en-US" sz="2100" dirty="0" err="1"/>
              <a:t>toimenpidealueen</a:t>
            </a:r>
            <a:r>
              <a:rPr lang="en-US" sz="2100" dirty="0"/>
              <a:t> </a:t>
            </a:r>
            <a:r>
              <a:rPr lang="en-US" sz="2100" dirty="0" err="1"/>
              <a:t>suojaaminen</a:t>
            </a:r>
            <a:r>
              <a:rPr lang="en-US" sz="2100" dirty="0"/>
              <a:t> </a:t>
            </a:r>
            <a:r>
              <a:rPr lang="en-US" sz="2100" dirty="0" err="1"/>
              <a:t>kontaminaatiolta</a:t>
            </a:r>
            <a:r>
              <a:rPr lang="en-US" sz="2100" dirty="0"/>
              <a:t> (</a:t>
            </a:r>
            <a:r>
              <a:rPr lang="en-US" sz="2100" dirty="0" err="1"/>
              <a:t>peittely</a:t>
            </a:r>
            <a:r>
              <a:rPr lang="en-US" sz="2100" dirty="0"/>
              <a:t>)</a:t>
            </a:r>
          </a:p>
          <a:p>
            <a:endParaRPr lang="en-US" sz="2325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0853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fi-FI" sz="4000" b="1" dirty="0" smtClean="0">
                <a:solidFill>
                  <a:schemeClr val="tx2"/>
                </a:solidFill>
              </a:rPr>
              <a:t>Toimenpidealueen ihon puhdistaminen</a:t>
            </a:r>
            <a:r>
              <a:rPr lang="fi-FI" sz="4000" b="1" dirty="0" smtClean="0"/>
              <a:t> </a:t>
            </a:r>
            <a:r>
              <a:rPr lang="fi-FI" b="1" dirty="0" smtClean="0"/>
              <a:t/>
            </a:r>
            <a:br>
              <a:rPr lang="fi-FI" b="1" dirty="0" smtClean="0"/>
            </a:br>
            <a:r>
              <a:rPr lang="fi-FI" sz="3600" dirty="0">
                <a:solidFill>
                  <a:schemeClr val="tx2"/>
                </a:solidFill>
              </a:rPr>
              <a:t>Mitä tarvitaan?</a:t>
            </a:r>
            <a:r>
              <a:rPr lang="fi-FI" sz="2700" dirty="0">
                <a:solidFill>
                  <a:schemeClr val="tx2"/>
                </a:solidFill>
              </a:rPr>
              <a:t> </a:t>
            </a:r>
            <a:endParaRPr lang="fi-FI" dirty="0">
              <a:solidFill>
                <a:schemeClr val="tx2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28650" y="1988840"/>
            <a:ext cx="8053436" cy="432048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i-FI" dirty="0" smtClean="0"/>
              <a:t>Tehdaspuhtaat taitokset/sykeröt, kertakäyttöinen liuoskuppi/ kaarimalja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i-FI" dirty="0" smtClean="0"/>
              <a:t>vaihtoehtoisesti </a:t>
            </a:r>
            <a:r>
              <a:rPr lang="fi-FI" dirty="0" smtClean="0"/>
              <a:t>valmis pesusetti</a:t>
            </a:r>
          </a:p>
          <a:p>
            <a:pPr>
              <a:buFont typeface="Wingdings" panose="05000000000000000000" pitchFamily="2" charset="2"/>
              <a:buChar char="q"/>
            </a:pPr>
            <a:endParaRPr lang="fi-FI" sz="825" dirty="0"/>
          </a:p>
          <a:p>
            <a:pPr>
              <a:buFont typeface="Wingdings" panose="05000000000000000000" pitchFamily="2" charset="2"/>
              <a:buChar char="q"/>
            </a:pPr>
            <a:r>
              <a:rPr lang="fi-FI" dirty="0" smtClean="0"/>
              <a:t>Desinfektioaine </a:t>
            </a:r>
            <a:r>
              <a:rPr lang="fi-FI" dirty="0"/>
              <a:t>A12t </a:t>
            </a:r>
            <a:r>
              <a:rPr lang="fi-FI" dirty="0" smtClean="0"/>
              <a:t>(80</a:t>
            </a:r>
            <a:r>
              <a:rPr lang="fi-FI" dirty="0"/>
              <a:t>% denaturoitu alkoholi</a:t>
            </a:r>
            <a:r>
              <a:rPr lang="fi-FI" dirty="0" smtClean="0"/>
              <a:t>) tai </a:t>
            </a:r>
            <a:r>
              <a:rPr lang="fi-FI" dirty="0" err="1" smtClean="0"/>
              <a:t>klooriheksidiini</a:t>
            </a:r>
            <a:r>
              <a:rPr lang="fi-FI" dirty="0" smtClean="0"/>
              <a:t>-alkoholiliuoksella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i-FI" dirty="0" smtClean="0"/>
              <a:t>Limakalvot steriilillä keittosuolalla tai </a:t>
            </a:r>
            <a:r>
              <a:rPr lang="fi-FI" dirty="0" smtClean="0"/>
              <a:t>steriilillä vedellä</a:t>
            </a:r>
            <a:endParaRPr lang="fi-FI" dirty="0" smtClean="0"/>
          </a:p>
          <a:p>
            <a:pPr marL="514350" lvl="1" indent="-171450">
              <a:buFont typeface="Wingdings" panose="05000000000000000000" pitchFamily="2" charset="2"/>
              <a:buChar char="q"/>
            </a:pPr>
            <a:endParaRPr lang="fi-FI" sz="825" dirty="0"/>
          </a:p>
          <a:p>
            <a:pPr>
              <a:buFont typeface="Wingdings" panose="05000000000000000000" pitchFamily="2" charset="2"/>
              <a:buChar char="q"/>
            </a:pPr>
            <a:endParaRPr lang="fi-FI" sz="750" dirty="0"/>
          </a:p>
          <a:p>
            <a:pPr>
              <a:buFont typeface="Wingdings" panose="05000000000000000000" pitchFamily="2" charset="2"/>
              <a:buChar char="q"/>
            </a:pPr>
            <a:r>
              <a:rPr lang="fi-FI" dirty="0"/>
              <a:t>Tehdaspuhtaat </a:t>
            </a:r>
            <a:r>
              <a:rPr lang="fi-FI" dirty="0" smtClean="0"/>
              <a:t>suojakäsineet</a:t>
            </a:r>
            <a:endParaRPr lang="fi-FI" dirty="0" smtClean="0"/>
          </a:p>
          <a:p>
            <a:pPr>
              <a:buFont typeface="Wingdings" panose="05000000000000000000" pitchFamily="2" charset="2"/>
              <a:buChar char="q"/>
            </a:pPr>
            <a:endParaRPr lang="fi-FI" sz="825" dirty="0"/>
          </a:p>
          <a:p>
            <a:pPr>
              <a:buFont typeface="Wingdings" panose="05000000000000000000" pitchFamily="2" charset="2"/>
              <a:buChar char="q"/>
            </a:pPr>
            <a:r>
              <a:rPr lang="fi-FI" dirty="0"/>
              <a:t>Tarvittaessa suojaksi esim. kroonikkovaippa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7792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63830" cy="994172"/>
          </a:xfrm>
        </p:spPr>
        <p:txBody>
          <a:bodyPr>
            <a:normAutofit fontScale="90000"/>
          </a:bodyPr>
          <a:lstStyle/>
          <a:p>
            <a:r>
              <a:rPr lang="fi-FI" sz="4000" b="1" dirty="0" smtClean="0">
                <a:solidFill>
                  <a:schemeClr val="tx2"/>
                </a:solidFill>
              </a:rPr>
              <a:t>Toimenpidealueen puhdistaminen</a:t>
            </a:r>
            <a:r>
              <a:rPr lang="fi-FI" b="1" dirty="0" smtClean="0">
                <a:solidFill>
                  <a:schemeClr val="tx2"/>
                </a:solidFill>
              </a:rPr>
              <a:t> </a:t>
            </a:r>
            <a:r>
              <a:rPr lang="fi-FI" b="1" dirty="0" smtClean="0"/>
              <a:t> </a:t>
            </a:r>
            <a:r>
              <a:rPr lang="fi-FI" b="1" dirty="0" smtClean="0"/>
              <a:t/>
            </a:r>
            <a:br>
              <a:rPr lang="fi-FI" b="1" dirty="0" smtClean="0"/>
            </a:br>
            <a:r>
              <a:rPr lang="fi-FI" sz="3100" dirty="0">
                <a:solidFill>
                  <a:schemeClr val="tx2"/>
                </a:solidFill>
              </a:rPr>
              <a:t>Desinfioi riittävä laaja alue</a:t>
            </a:r>
            <a:endParaRPr lang="fi-FI" sz="4000" dirty="0">
              <a:solidFill>
                <a:schemeClr val="tx2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28650" y="2060848"/>
            <a:ext cx="7886700" cy="4536504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i-FI" dirty="0"/>
              <a:t>Edetään puhtaasta likaiseen päin oletetun pisto tai viiltopaikan </a:t>
            </a:r>
            <a:r>
              <a:rPr lang="fi-FI" dirty="0" smtClean="0"/>
              <a:t>kohdalta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i-FI" dirty="0"/>
              <a:t>Yhdensuuntaiset </a:t>
            </a:r>
            <a:r>
              <a:rPr lang="fi-FI" dirty="0" smtClean="0"/>
              <a:t>vedot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sz="1600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fi-FI" dirty="0" smtClean="0"/>
              <a:t>Huomioi </a:t>
            </a:r>
            <a:r>
              <a:rPr lang="fi-FI" dirty="0"/>
              <a:t>desinfektioaineen valumissuunta, poispäin puhdistettavalta alueelta </a:t>
            </a:r>
            <a:r>
              <a:rPr lang="fi-FI" dirty="0" smtClean="0"/>
              <a:t>(ylhäältä </a:t>
            </a:r>
            <a:r>
              <a:rPr lang="fi-FI" dirty="0"/>
              <a:t>alaspäin tai leikkausviillosta keskeltä sivulle</a:t>
            </a:r>
            <a:r>
              <a:rPr lang="fi-FI" dirty="0" smtClean="0"/>
              <a:t>)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fi-FI" sz="1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i-FI" dirty="0"/>
              <a:t>Desinfektio toistetaan vähintään kaksi kertaa, toisella kerralla pienennetään </a:t>
            </a:r>
            <a:r>
              <a:rPr lang="fi-FI" dirty="0" smtClean="0"/>
              <a:t>aluetta</a:t>
            </a:r>
          </a:p>
          <a:p>
            <a:pPr>
              <a:buFont typeface="Wingdings" panose="05000000000000000000" pitchFamily="2" charset="2"/>
              <a:buChar char="q"/>
            </a:pPr>
            <a:endParaRPr lang="fi-FI" sz="1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i-FI" dirty="0"/>
              <a:t>Huomioi, että suojakäsineet eivät kosketa desinfioivaa aluetta pesun </a:t>
            </a:r>
            <a:r>
              <a:rPr lang="fi-FI" dirty="0" smtClean="0"/>
              <a:t>aikana</a:t>
            </a:r>
          </a:p>
          <a:p>
            <a:pPr>
              <a:buFont typeface="Wingdings" panose="05000000000000000000" pitchFamily="2" charset="2"/>
              <a:buChar char="q"/>
            </a:pPr>
            <a:endParaRPr lang="fi-FI" sz="16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i-FI" dirty="0"/>
              <a:t>Desinfektioaineen annetaan kuivua ennen steriilien liinojen kiinnittämistä ja toimenpiteen aloittamista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lvl="0"/>
            <a:endParaRPr lang="en-US" dirty="0"/>
          </a:p>
          <a:p>
            <a:endParaRPr lang="en-US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4400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b="1" dirty="0" smtClean="0">
                <a:solidFill>
                  <a:schemeClr val="tx2"/>
                </a:solidFill>
              </a:rPr>
              <a:t>Toimenpidealueen peittely</a:t>
            </a:r>
            <a:endParaRPr lang="fi-FI" sz="3600" b="1" dirty="0">
              <a:solidFill>
                <a:schemeClr val="tx2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28650" y="1988840"/>
            <a:ext cx="7886700" cy="3866827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i-FI" dirty="0"/>
              <a:t>Yleisesti käytetään </a:t>
            </a:r>
            <a:r>
              <a:rPr lang="fi-FI" dirty="0" smtClean="0"/>
              <a:t>kertakäyttöisiä nesteitä </a:t>
            </a:r>
            <a:r>
              <a:rPr lang="fi-FI" dirty="0" err="1" smtClean="0"/>
              <a:t>läpäisettömiä</a:t>
            </a:r>
            <a:r>
              <a:rPr lang="fi-FI" dirty="0" smtClean="0"/>
              <a:t> </a:t>
            </a:r>
            <a:r>
              <a:rPr lang="fi-FI" dirty="0"/>
              <a:t>steriilejä liinoja tai </a:t>
            </a:r>
            <a:r>
              <a:rPr lang="fi-FI" dirty="0" smtClean="0"/>
              <a:t>reikäliinaa</a:t>
            </a:r>
          </a:p>
          <a:p>
            <a:pPr marL="0" indent="0">
              <a:buNone/>
            </a:pPr>
            <a:endParaRPr lang="fi-FI" sz="2300" dirty="0"/>
          </a:p>
          <a:p>
            <a:pPr>
              <a:buFont typeface="Wingdings" panose="05000000000000000000" pitchFamily="2" charset="2"/>
              <a:buChar char="q"/>
            </a:pPr>
            <a:r>
              <a:rPr lang="fi-FI" dirty="0"/>
              <a:t>Tarkoituksena suojata sekä ulkoiselta että potilaasta itsestään tulevalta mikrobikontaminaatiolta.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i-FI" sz="2900" dirty="0"/>
              <a:t>Rajaa toimenpidealueen (näkee mikä alue on puhdistettu)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i-FI" sz="2900" dirty="0"/>
              <a:t>Liinojen päälle voidaan toimenpiteen aikana laskea steriilejä välineitä</a:t>
            </a:r>
          </a:p>
          <a:p>
            <a:pPr>
              <a:buFont typeface="Wingdings" panose="05000000000000000000" pitchFamily="2" charset="2"/>
              <a:buChar char="q"/>
            </a:pPr>
            <a:endParaRPr lang="fi-FI" sz="1400" dirty="0" smtClean="0"/>
          </a:p>
          <a:p>
            <a:pPr>
              <a:buFont typeface="Wingdings" panose="05000000000000000000" pitchFamily="2" charset="2"/>
              <a:buChar char="q"/>
            </a:pPr>
            <a:endParaRPr lang="fi-FI" sz="23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i-FI" dirty="0" smtClean="0"/>
              <a:t>Milloin peittelyä?  </a:t>
            </a:r>
            <a:r>
              <a:rPr lang="fi-FI" dirty="0"/>
              <a:t>esim. polvipunktiot, </a:t>
            </a:r>
            <a:r>
              <a:rPr lang="fi-FI" dirty="0" err="1"/>
              <a:t>likvornäytteen</a:t>
            </a:r>
            <a:r>
              <a:rPr lang="fi-FI" dirty="0"/>
              <a:t> otto, </a:t>
            </a:r>
            <a:r>
              <a:rPr lang="fi-FI" dirty="0" err="1"/>
              <a:t>vascuportin</a:t>
            </a:r>
            <a:r>
              <a:rPr lang="fi-FI" dirty="0"/>
              <a:t> käyttöön otto (punktio) 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5867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4000" b="1" dirty="0" smtClean="0">
                <a:solidFill>
                  <a:schemeClr val="tx2"/>
                </a:solidFill>
              </a:rPr>
              <a:t>Miten toimin pientoimenpiteissä?</a:t>
            </a:r>
            <a:r>
              <a:rPr lang="fi-FI" b="1" dirty="0" smtClean="0"/>
              <a:t>  </a:t>
            </a:r>
            <a:br>
              <a:rPr lang="fi-FI" b="1" dirty="0" smtClean="0"/>
            </a:br>
            <a:r>
              <a:rPr lang="fi-FI" sz="3600" dirty="0">
                <a:solidFill>
                  <a:schemeClr val="tx2"/>
                </a:solidFill>
              </a:rPr>
              <a:t>Suojainten käyttö</a:t>
            </a:r>
            <a:endParaRPr lang="fi-FI" dirty="0">
              <a:solidFill>
                <a:schemeClr val="tx2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28650" y="1916832"/>
            <a:ext cx="7903790" cy="4608512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75" dirty="0" err="1"/>
              <a:t>Aseptiikkaa</a:t>
            </a:r>
            <a:r>
              <a:rPr lang="en-US" sz="2475" dirty="0"/>
              <a:t> </a:t>
            </a:r>
            <a:r>
              <a:rPr lang="en-US" sz="2475" dirty="0" err="1"/>
              <a:t>vaativissa</a:t>
            </a:r>
            <a:r>
              <a:rPr lang="en-US" sz="2475" dirty="0"/>
              <a:t> </a:t>
            </a:r>
            <a:r>
              <a:rPr lang="en-US" sz="2475" dirty="0" err="1"/>
              <a:t>toimenpiteissä</a:t>
            </a:r>
            <a:r>
              <a:rPr lang="en-US" sz="2475" dirty="0"/>
              <a:t> </a:t>
            </a:r>
            <a:r>
              <a:rPr lang="en-US" sz="2475" dirty="0" err="1"/>
              <a:t>suojaimet</a:t>
            </a:r>
            <a:r>
              <a:rPr lang="en-US" sz="2475" dirty="0"/>
              <a:t> </a:t>
            </a:r>
            <a:r>
              <a:rPr lang="en-US" sz="2475" dirty="0" err="1"/>
              <a:t>ovat</a:t>
            </a:r>
            <a:r>
              <a:rPr lang="en-US" sz="2475" dirty="0"/>
              <a:t> </a:t>
            </a:r>
            <a:r>
              <a:rPr lang="en-US" sz="2475" dirty="0" err="1"/>
              <a:t>potilaan</a:t>
            </a:r>
            <a:r>
              <a:rPr lang="en-US" sz="2475" dirty="0"/>
              <a:t> </a:t>
            </a:r>
            <a:r>
              <a:rPr lang="en-US" sz="2475" dirty="0" err="1" smtClean="0"/>
              <a:t>suojaamiseksi</a:t>
            </a:r>
            <a:endParaRPr lang="en-US" sz="2475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75" b="1" dirty="0" err="1"/>
              <a:t>Steriilit</a:t>
            </a:r>
            <a:r>
              <a:rPr lang="en-US" sz="2475" b="1" dirty="0"/>
              <a:t> </a:t>
            </a:r>
            <a:r>
              <a:rPr lang="en-US" sz="2475" b="1" dirty="0" err="1"/>
              <a:t>suojakäsineet</a:t>
            </a:r>
            <a:r>
              <a:rPr lang="en-US" sz="2475" b="1" dirty="0"/>
              <a:t>, </a:t>
            </a:r>
            <a:r>
              <a:rPr lang="en-US" sz="2475" dirty="0" err="1"/>
              <a:t>aina</a:t>
            </a:r>
            <a:r>
              <a:rPr lang="en-US" sz="2475" dirty="0"/>
              <a:t> </a:t>
            </a:r>
            <a:r>
              <a:rPr lang="en-US" sz="2475" dirty="0" err="1"/>
              <a:t>aseptisissa</a:t>
            </a:r>
            <a:r>
              <a:rPr lang="en-US" sz="2475" dirty="0"/>
              <a:t> </a:t>
            </a:r>
            <a:r>
              <a:rPr lang="en-US" sz="2475" dirty="0" err="1" smtClean="0"/>
              <a:t>toimenpiteissä</a:t>
            </a:r>
            <a:endParaRPr lang="en-US" sz="2475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75" b="1" dirty="0" err="1"/>
              <a:t>Kirurginen</a:t>
            </a:r>
            <a:r>
              <a:rPr lang="en-US" sz="2475" b="1" dirty="0"/>
              <a:t> </a:t>
            </a:r>
            <a:r>
              <a:rPr lang="en-US" sz="2475" b="1" dirty="0" err="1"/>
              <a:t>suu-nenäsuojus</a:t>
            </a:r>
            <a:r>
              <a:rPr lang="en-US" sz="2475" dirty="0"/>
              <a:t>, </a:t>
            </a:r>
            <a:r>
              <a:rPr lang="en-US" sz="2475" dirty="0" err="1"/>
              <a:t>aina</a:t>
            </a:r>
            <a:r>
              <a:rPr lang="en-US" sz="2475" dirty="0"/>
              <a:t> </a:t>
            </a:r>
            <a:r>
              <a:rPr lang="en-US" sz="2475" dirty="0" err="1"/>
              <a:t>aseptisissa</a:t>
            </a:r>
            <a:r>
              <a:rPr lang="en-US" sz="2475" dirty="0"/>
              <a:t> </a:t>
            </a:r>
            <a:r>
              <a:rPr lang="en-US" sz="2475" dirty="0" err="1"/>
              <a:t>toimenpiteissä</a:t>
            </a:r>
            <a:endParaRPr lang="en-US" sz="2475" dirty="0"/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325" dirty="0" err="1"/>
              <a:t>vähentää</a:t>
            </a:r>
            <a:r>
              <a:rPr lang="en-US" sz="2325" dirty="0"/>
              <a:t> </a:t>
            </a:r>
            <a:r>
              <a:rPr lang="en-US" sz="2325" dirty="0" err="1"/>
              <a:t>bakteerien</a:t>
            </a:r>
            <a:r>
              <a:rPr lang="en-US" sz="2325" dirty="0"/>
              <a:t> </a:t>
            </a:r>
            <a:r>
              <a:rPr lang="en-US" sz="2325" dirty="0" err="1"/>
              <a:t>siirtymistä</a:t>
            </a:r>
            <a:r>
              <a:rPr lang="en-US" sz="2325" dirty="0"/>
              <a:t> </a:t>
            </a:r>
            <a:r>
              <a:rPr lang="en-US" sz="2325" dirty="0" err="1"/>
              <a:t>suusta</a:t>
            </a:r>
            <a:r>
              <a:rPr lang="en-US" sz="2325" dirty="0"/>
              <a:t> ja </a:t>
            </a:r>
            <a:r>
              <a:rPr lang="en-US" sz="2325" dirty="0" err="1"/>
              <a:t>nenästä</a:t>
            </a:r>
            <a:r>
              <a:rPr lang="en-US" sz="2325" dirty="0"/>
              <a:t> </a:t>
            </a:r>
            <a:r>
              <a:rPr lang="en-US" sz="2325" dirty="0" err="1"/>
              <a:t>toimenpidealueelle</a:t>
            </a:r>
            <a:r>
              <a:rPr lang="en-US" sz="2325" dirty="0"/>
              <a:t> ja </a:t>
            </a:r>
            <a:r>
              <a:rPr lang="en-US" sz="2325" dirty="0" err="1"/>
              <a:t>välineisiin</a:t>
            </a:r>
            <a:endParaRPr lang="en-US" sz="2325" dirty="0"/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325" dirty="0"/>
              <a:t>Mm. </a:t>
            </a:r>
            <a:r>
              <a:rPr lang="en-US" sz="2325" dirty="0" err="1"/>
              <a:t>Yhdysvaltojen</a:t>
            </a:r>
            <a:r>
              <a:rPr lang="en-US" sz="2325" dirty="0"/>
              <a:t> </a:t>
            </a:r>
            <a:r>
              <a:rPr lang="en-US" sz="2325" dirty="0" err="1"/>
              <a:t>tartuntatautien</a:t>
            </a:r>
            <a:r>
              <a:rPr lang="en-US" sz="2325" dirty="0"/>
              <a:t> </a:t>
            </a:r>
            <a:r>
              <a:rPr lang="en-US" sz="2325" dirty="0" err="1"/>
              <a:t>valvonta</a:t>
            </a:r>
            <a:r>
              <a:rPr lang="en-US" sz="2325" dirty="0"/>
              <a:t>- ja </a:t>
            </a:r>
            <a:r>
              <a:rPr lang="en-US" sz="2325" dirty="0" err="1"/>
              <a:t>ehkäisykeskus</a:t>
            </a:r>
            <a:r>
              <a:rPr lang="en-US" sz="2325" dirty="0"/>
              <a:t> (CDC); </a:t>
            </a:r>
            <a:r>
              <a:rPr lang="en-US" sz="2325" dirty="0" err="1"/>
              <a:t>Selkäydintilaan</a:t>
            </a:r>
            <a:r>
              <a:rPr lang="en-US" sz="2325" dirty="0"/>
              <a:t> </a:t>
            </a:r>
            <a:r>
              <a:rPr lang="en-US" sz="2325" dirty="0" err="1"/>
              <a:t>tehtävä</a:t>
            </a:r>
            <a:r>
              <a:rPr lang="en-US" sz="2325" dirty="0"/>
              <a:t> </a:t>
            </a:r>
            <a:r>
              <a:rPr lang="en-US" sz="2325" dirty="0" err="1"/>
              <a:t>injektio</a:t>
            </a:r>
            <a:r>
              <a:rPr lang="en-US" sz="2325" dirty="0"/>
              <a:t> </a:t>
            </a:r>
            <a:r>
              <a:rPr lang="en-US" sz="2325" dirty="0" err="1"/>
              <a:t>ilman</a:t>
            </a:r>
            <a:r>
              <a:rPr lang="en-US" sz="2325" dirty="0"/>
              <a:t> </a:t>
            </a:r>
            <a:r>
              <a:rPr lang="en-US" sz="2325" dirty="0" err="1"/>
              <a:t>suu-nenäsuojusta</a:t>
            </a:r>
            <a:r>
              <a:rPr lang="en-US" sz="2325" dirty="0"/>
              <a:t> </a:t>
            </a:r>
            <a:r>
              <a:rPr lang="en-US" sz="2325" dirty="0" err="1"/>
              <a:t>lisää</a:t>
            </a:r>
            <a:r>
              <a:rPr lang="en-US" sz="2325" dirty="0"/>
              <a:t> </a:t>
            </a:r>
            <a:r>
              <a:rPr lang="en-US" sz="2325" dirty="0" err="1"/>
              <a:t>bakteeriperäisen</a:t>
            </a:r>
            <a:r>
              <a:rPr lang="en-US" sz="2325" dirty="0"/>
              <a:t> </a:t>
            </a:r>
            <a:r>
              <a:rPr lang="en-US" sz="2325" dirty="0" err="1"/>
              <a:t>aivokalvontulehduksen</a:t>
            </a:r>
            <a:r>
              <a:rPr lang="en-US" sz="2325" dirty="0"/>
              <a:t> </a:t>
            </a:r>
            <a:r>
              <a:rPr lang="en-US" sz="2325" dirty="0" err="1" smtClean="0"/>
              <a:t>riskiä</a:t>
            </a:r>
            <a:endParaRPr lang="en-US" sz="2325" dirty="0" smtClean="0"/>
          </a:p>
          <a:p>
            <a:pPr lvl="2">
              <a:buFont typeface="Wingdings" panose="05000000000000000000" pitchFamily="2" charset="2"/>
              <a:buChar char="q"/>
            </a:pPr>
            <a:endParaRPr lang="en-US" sz="2325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325" dirty="0" err="1"/>
              <a:t>Suojaimet</a:t>
            </a:r>
            <a:r>
              <a:rPr lang="en-US" sz="2325" dirty="0"/>
              <a:t> </a:t>
            </a:r>
            <a:r>
              <a:rPr lang="en-US" sz="2325" dirty="0" err="1"/>
              <a:t>valitaan</a:t>
            </a:r>
            <a:r>
              <a:rPr lang="en-US" sz="2325" dirty="0"/>
              <a:t> </a:t>
            </a:r>
            <a:r>
              <a:rPr lang="en-US" sz="2325" dirty="0" err="1"/>
              <a:t>käyttötarkoituksen</a:t>
            </a:r>
            <a:r>
              <a:rPr lang="en-US" sz="2325" dirty="0"/>
              <a:t> ja </a:t>
            </a:r>
            <a:r>
              <a:rPr lang="en-US" sz="2325" dirty="0" err="1"/>
              <a:t>tilanteen</a:t>
            </a:r>
            <a:r>
              <a:rPr lang="en-US" sz="2325" dirty="0"/>
              <a:t> </a:t>
            </a:r>
            <a:r>
              <a:rPr lang="en-US" sz="2325" dirty="0" err="1"/>
              <a:t>mukaan</a:t>
            </a:r>
            <a:endParaRPr lang="en-US" sz="2325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6650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892" y="454359"/>
            <a:ext cx="8629579" cy="5595881"/>
          </a:xfrm>
          <a:prstGeom prst="rect">
            <a:avLst/>
          </a:prstGeom>
        </p:spPr>
      </p:pic>
      <p:sp>
        <p:nvSpPr>
          <p:cNvPr id="3" name="Tekstiruutu 2"/>
          <p:cNvSpPr txBox="1"/>
          <p:nvPr/>
        </p:nvSpPr>
        <p:spPr>
          <a:xfrm>
            <a:off x="1835696" y="5309659"/>
            <a:ext cx="662468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350" b="1" dirty="0">
                <a:solidFill>
                  <a:schemeClr val="accent1">
                    <a:lumMod val="75000"/>
                  </a:schemeClr>
                </a:solidFill>
              </a:rPr>
              <a:t>Lähde: Esa Rintala &amp; Tiina Kurvinen. Pientoimenpiteiden aseptiikka. Lääkärilehti, 36/2019</a:t>
            </a:r>
          </a:p>
        </p:txBody>
      </p:sp>
      <p:sp>
        <p:nvSpPr>
          <p:cNvPr id="5" name="Suorakulmio 4"/>
          <p:cNvSpPr/>
          <p:nvPr/>
        </p:nvSpPr>
        <p:spPr>
          <a:xfrm>
            <a:off x="289874" y="4365104"/>
            <a:ext cx="8109408" cy="50405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/>
          </a:p>
        </p:txBody>
      </p:sp>
      <p:sp>
        <p:nvSpPr>
          <p:cNvPr id="7" name="Suorakulmio 6"/>
          <p:cNvSpPr/>
          <p:nvPr/>
        </p:nvSpPr>
        <p:spPr>
          <a:xfrm>
            <a:off x="289874" y="2708920"/>
            <a:ext cx="8109408" cy="31531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/>
          </a:p>
        </p:txBody>
      </p:sp>
    </p:spTree>
    <p:extLst>
      <p:ext uri="{BB962C8B-B14F-4D97-AF65-F5344CB8AC3E}">
        <p14:creationId xmlns:p14="http://schemas.microsoft.com/office/powerpoint/2010/main" val="358208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Y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/>
      </a:spPr>
      <a:bodyPr rtlCol="0" anchor="ctr"/>
      <a:lstStyle>
        <a:defPPr algn="ctr">
          <a:defRPr dirty="0" smtClean="0">
            <a:solidFill>
              <a:schemeClr val="tx1"/>
            </a:solidFill>
            <a:latin typeface="Trebuchet MS" pitchFamily="34" charset="0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latin typeface="Trebuchet MS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Koulutusmateriaali (sisältötyyppi)" ma:contentTypeID="0x010100E993358E494F344F8D6048E76D09AF020A007628AA875F93584E8BFB272C4723E035" ma:contentTypeVersion="51" ma:contentTypeDescription="" ma:contentTypeScope="" ma:versionID="fee0b32b84501a1df71a203b3c0e9127">
  <xsd:schema xmlns:xsd="http://www.w3.org/2001/XMLSchema" xmlns:xs="http://www.w3.org/2001/XMLSchema" xmlns:p="http://schemas.microsoft.com/office/2006/metadata/properties" xmlns:ns1="http://schemas.microsoft.com/sharepoint/v3" xmlns:ns2="0af04246-5dcb-4e38-b8a1-4adaeb368127" xmlns:ns3="d3e50268-7799-48af-83c3-9a9b063078bc" targetNamespace="http://schemas.microsoft.com/office/2006/metadata/properties" ma:root="true" ma:fieldsID="fc8b51723abb5303373fe25b6c52d7fc" ns1:_="" ns2:_="" ns3:_="">
    <xsd:import namespace="http://schemas.microsoft.com/sharepoint/v3"/>
    <xsd:import namespace="0af04246-5dcb-4e38-b8a1-4adaeb368127"/>
    <xsd:import namespace="d3e50268-7799-48af-83c3-9a9b063078bc"/>
    <xsd:element name="properties">
      <xsd:complexType>
        <xsd:sequence>
          <xsd:element name="documentManagement">
            <xsd:complexType>
              <xsd:all>
                <xsd:element ref="ns2:Erittäin_x0020_tärkeä_x002c__x0020__x0020_kriittinen_x0020_tai_x0020_päivystysdokumentti" minOccurs="0"/>
                <xsd:element ref="ns2:Dokumentin_x0020_sisällöstä_x0020_vastaava_x0028_t_x0029__x0020__x002f__x0020_asiantuntija_x0028_t_x0029_"/>
                <xsd:element ref="ns2:Dokumjentin_x0020_hyväksyjä"/>
                <xsd:element ref="ns2:Turvallisuustietoisku" minOccurs="0"/>
                <xsd:element ref="ns1:Language" minOccurs="0"/>
                <xsd:element ref="ns3:Julkaise_x0020_extranetissa" minOccurs="0"/>
                <xsd:element ref="ns3:Julkaise_x0020_internetissä" minOccurs="0"/>
                <xsd:element ref="ns3:Julkaise_x0020_intranetissa" minOccurs="0"/>
                <xsd:element ref="ns3:cd9fa66b05f24776892a63c6fb772e2f" minOccurs="0"/>
                <xsd:element ref="ns3:n20b6b3d9a8f4638937a9d1d1dec5738" minOccurs="0"/>
                <xsd:element ref="ns3:ab42df24dbb04f55bc336c85f92eff00" minOccurs="0"/>
                <xsd:element ref="ns3:_dlc_DocId" minOccurs="0"/>
                <xsd:element ref="ns3:_dlc_DocIdUrl" minOccurs="0"/>
                <xsd:element ref="ns3:_dlc_DocIdPersistId" minOccurs="0"/>
                <xsd:element ref="ns3:p1983d610e0d4731a3788cc4c5855e1b" minOccurs="0"/>
                <xsd:element ref="ns3:TaxCatchAll" minOccurs="0"/>
                <xsd:element ref="ns3:n8b7dceb557a4bd5a6f48e1feceef73f" minOccurs="0"/>
                <xsd:element ref="ns2:Koulutuksen_x0020_ajankohta" minOccurs="0"/>
                <xsd:element ref="ns3:TaxCatchAllLabel" minOccurs="0"/>
                <xsd:element ref="ns3:dcbcdd319c9d484f9dc5161892e5c0c3" minOccurs="0"/>
                <xsd:element ref="ns3:bad6acabb1c24909a1a688c49f883f4d" minOccurs="0"/>
                <xsd:element ref="ns3:Julkaistu_x0020_internetiin" minOccurs="0"/>
                <xsd:element ref="ns3:Julkaistu_x0020_intranetiin" minOccurs="0"/>
                <xsd:element ref="ns3:Julkisuus"/>
                <xsd:element ref="ns3:Viittaus_x0020_aiempaan_x0020_dokumentaatioon" minOccurs="0"/>
                <xsd:element ref="ns3:DokumenttienJarjestysnro" minOccurs="0"/>
                <xsd:element ref="ns3:p29133bec810493ea0a0db9a40008070" minOccurs="0"/>
                <xsd:element ref="ns3:dcbfe2a265e14726b4e3bf442009874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2" nillable="true" ma:displayName="Kieli" ma:default="Finnish (Finland)" ma:format="Dropdown" ma:internalName="Language">
      <xsd:simpleType>
        <xsd:union memberTypes="dms:Text">
          <xsd:simpleType>
            <xsd:restriction base="dms:Choice">
              <xsd:enumeration value="Arabic (Saudi Arabia)"/>
              <xsd:enumeration value="Bulgarian (Bulgaria)"/>
              <xsd:enumeration value="Chinese (Hong Kong S.A.R.)"/>
              <xsd:enumeration value="Chinese (People's Republic of China)"/>
              <xsd:enumeration value="Chinese (Taiwan)"/>
              <xsd:enumeration value="Croatian (Croatia)"/>
              <xsd:enumeration value="Czech (Czech Republic)"/>
              <xsd:enumeration value="Danish (Denmark)"/>
              <xsd:enumeration value="Dutch (Netherlands)"/>
              <xsd:enumeration value="English"/>
              <xsd:enumeration value="Estonian (Estonia)"/>
              <xsd:enumeration value="Finnish (Finland)"/>
              <xsd:enumeration value="French (France)"/>
              <xsd:enumeration value="German (Germany)"/>
              <xsd:enumeration value="Greek (Greece)"/>
              <xsd:enumeration value="Hebrew (Israel)"/>
              <xsd:enumeration value="Hindi (India)"/>
              <xsd:enumeration value="Hungarian (Hungary)"/>
              <xsd:enumeration value="Indonesian (Indonesia)"/>
              <xsd:enumeration value="Italian (Italy)"/>
              <xsd:enumeration value="Japanese (Japan)"/>
              <xsd:enumeration value="Korean (Korea)"/>
              <xsd:enumeration value="Latvian (Latvia)"/>
              <xsd:enumeration value="Lithuanian (Lithuania)"/>
              <xsd:enumeration value="Malay (Malaysia)"/>
              <xsd:enumeration value="Norwegian (Bokmal) (Norway)"/>
              <xsd:enumeration value="Polish (Poland)"/>
              <xsd:enumeration value="Portuguese (Brazil)"/>
              <xsd:enumeration value="Portuguese (Portugal)"/>
              <xsd:enumeration value="Romanian (Romania)"/>
              <xsd:enumeration value="Russian (Russia)"/>
              <xsd:enumeration value="Serbian (Latin) (Serbia)"/>
              <xsd:enumeration value="Slovak (Slovakia)"/>
              <xsd:enumeration value="Slovenian (Slovenia)"/>
              <xsd:enumeration value="Spanish (Spain)"/>
              <xsd:enumeration value="Swedish (Sweden)"/>
              <xsd:enumeration value="Thai (Thailand)"/>
              <xsd:enumeration value="Turkish (Turkey)"/>
              <xsd:enumeration value="Ukrainian (Ukraine)"/>
              <xsd:enumeration value="Urdu (Islamic Republic of Pakistan)"/>
              <xsd:enumeration value="Vietnamese (Vietnam)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f04246-5dcb-4e38-b8a1-4adaeb368127" elementFormDefault="qualified">
    <xsd:import namespace="http://schemas.microsoft.com/office/2006/documentManagement/types"/>
    <xsd:import namespace="http://schemas.microsoft.com/office/infopath/2007/PartnerControls"/>
    <xsd:element name="Erittäin_x0020_tärkeä_x002c__x0020__x0020_kriittinen_x0020_tai_x0020_päivystysdokumentti" ma:index="6" nillable="true" ma:displayName="Erittäin tärkeä,  kriittinen tai päivystyksellinen dokumentti" ma:default="0" ma:description="Valitse 'Kyllä' jos tämä dokumentti on potilaan hoidossa tai muussa toiminnassa erityisen tärkeä dokumentti." ma:internalName="Eritt_x00e4_in_x0020_t_x00e4_rke_x00e4__x002C__x0020__x0020_kriittinen_x0020_tai_x0020_p_x00e4_ivystysdokumentti">
      <xsd:simpleType>
        <xsd:restriction base="dms:Boolean"/>
      </xsd:simpleType>
    </xsd:element>
    <xsd:element name="Dokumentin_x0020_sisällöstä_x0020_vastaava_x0028_t_x0029__x0020__x002f__x0020_asiantuntija_x0028_t_x0029_" ma:index="9" ma:displayName="Dokumentin sisällöstä vastaava(t) / asiantuntija(t) + intraan tallentaja" ma:description="" ma:list="UserInfo" ma:SharePointGroup="0" ma:internalName="Dokumentin_x0020_sis_x00e4_ll_x00f6_st_x00e4__x0020_vastaava_x0028_t_x0029__x0020__x002F__x0020_asiantuntija_x0028_t_x0029_" ma:showField="Titl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jentin_x0020_hyväksyjä" ma:index="10" ma:displayName="Dokumentin hyväksyjä(t)" ma:description="" ma:list="UserInfo" ma:SharePointGroup="0" ma:internalName="Dokumjentin_x0020_hyv_x00e4_ksyj_x00e4_" ma:readOnly="false" ma:showField="Titl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urvallisuustietoisku" ma:index="11" nillable="true" ma:displayName="Turvallisuustietoisku" ma:default="0" ma:description="Valitse tämä, jos haluat dokumentin myös turvallisuustietoiskuksi" ma:internalName="Turvallisuustietoisku">
      <xsd:simpleType>
        <xsd:restriction base="dms:Boolean"/>
      </xsd:simpleType>
    </xsd:element>
    <xsd:element name="Koulutuksen_x0020_ajankohta" ma:index="30" nillable="true" ma:displayName="Koulutuksen ajankohta" ma:description="" ma:format="DateTime" ma:internalName="Koulutuksen_x0020_ajankohta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e50268-7799-48af-83c3-9a9b063078bc" elementFormDefault="qualified">
    <xsd:import namespace="http://schemas.microsoft.com/office/2006/documentManagement/types"/>
    <xsd:import namespace="http://schemas.microsoft.com/office/infopath/2007/PartnerControls"/>
    <xsd:element name="Julkaise_x0020_extranetissa" ma:index="13" nillable="true" ma:displayName="Julkaise extranetissa" ma:default="0" ma:internalName="Julkaise_x0020_extranetissa" ma:readOnly="false">
      <xsd:simpleType>
        <xsd:restriction base="dms:Boolean"/>
      </xsd:simpleType>
    </xsd:element>
    <xsd:element name="Julkaise_x0020_internetissä" ma:index="14" nillable="true" ma:displayName="Julkaise internetissä" ma:default="0" ma:internalName="Julkaise_x0020_internetiss_x00e4_">
      <xsd:simpleType>
        <xsd:restriction base="dms:Boolean"/>
      </xsd:simpleType>
    </xsd:element>
    <xsd:element name="Julkaise_x0020_intranetissa" ma:index="15" nillable="true" ma:displayName="Julkaise intranetissa" ma:default="1" ma:internalName="Julkaise_x0020_intranetissa">
      <xsd:simpleType>
        <xsd:restriction base="dms:Boolean"/>
      </xsd:simpleType>
    </xsd:element>
    <xsd:element name="cd9fa66b05f24776892a63c6fb772e2f" ma:index="17" ma:taxonomy="true" ma:internalName="cd9fa66b05f24776892a63c6fb772e2f" ma:taxonomyFieldName="Kohde_x002d__x0020__x002F__x0020_ty_x00f6_ntekij_x00e4_ryhm_x00e4_" ma:displayName="Kohde- / työntekijäryhmä" ma:readOnly="false" ma:fieldId="{cd9fa66b-05f2-4776-892a-63c6fb772e2f}" ma:sspId="fe7d6957-b623-48c5-941b-77be73948d87" ma:termSetId="92437ae2-e411-4fd9-8f78-058c0c7750e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20b6b3d9a8f4638937a9d1d1dec5738" ma:index="20" ma:taxonomy="true" ma:internalName="n20b6b3d9a8f4638937a9d1d1dec5738" ma:taxonomyFieldName="Toiminnanohjausk_x00e4_sikirja" ma:displayName="Toimintakäsikirja" ma:default="" ma:fieldId="{720b6b3d-9a8f-4638-937a-9d1d1dec5738}" ma:sspId="fe7d6957-b623-48c5-941b-77be73948d87" ma:termSetId="b2a76c15-59d3-4770-9e61-030b81c17d0b" ma:anchorId="7a0b9d1c-55f5-4e60-a6b2-f4f552b9e672" ma:open="false" ma:isKeyword="false">
      <xsd:complexType>
        <xsd:sequence>
          <xsd:element ref="pc:Terms" minOccurs="0" maxOccurs="1"/>
        </xsd:sequence>
      </xsd:complexType>
    </xsd:element>
    <xsd:element name="ab42df24dbb04f55bc336c85f92eff00" ma:index="22" ma:taxonomy="true" ma:internalName="ab42df24dbb04f55bc336c85f92eff00" ma:taxonomyFieldName="Erikoisala" ma:displayName="Erikoisala" ma:readOnly="false" ma:fieldId="{ab42df24-dbb0-4f55-bc33-6c85f92eff00}" ma:sspId="fe7d6957-b623-48c5-941b-77be73948d87" ma:termSetId="bc9b3e2b-2b09-4002-8bda-2c461ace466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23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24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5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p1983d610e0d4731a3788cc4c5855e1b" ma:index="26" ma:taxonomy="true" ma:internalName="p1983d610e0d4731a3788cc4c5855e1b" ma:taxonomyFieldName="Organisaatiotieto" ma:displayName="Organisaatiotieto" ma:readOnly="false" ma:fieldId="{91983d61-0e0d-4731-a378-8cc4c5855e1b}" ma:sspId="fe7d6957-b623-48c5-941b-77be73948d87" ma:termSetId="56c04874-3ea2-4660-8051-f812e2f350d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7" nillable="true" ma:displayName="Taxonomy Catch All Column" ma:description="" ma:hidden="true" ma:list="{b4597801-4ab2-4691-bc3c-e7fda2469729}" ma:internalName="TaxCatchAll" ma:showField="CatchAllData" ma:web="5fe32029-8c37-43c7-8ba9-4f0e58b0fd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8b7dceb557a4bd5a6f48e1feceef73f" ma:index="28" ma:taxonomy="true" ma:internalName="n8b7dceb557a4bd5a6f48e1feceef73f" ma:taxonomyFieldName="Koulutusmateriaali_x0020__x0028_sis_x00e4_lt_x00f6_tyypin_x0020_metatieto_x0029_" ma:displayName="Koulutusmateriaali" ma:readOnly="false" ma:fieldId="{78b7dceb-557a-4bd5-a6f4-8e1feceef73f}" ma:sspId="fe7d6957-b623-48c5-941b-77be73948d87" ma:termSetId="a5dadb34-a611-4200-aa10-4f3086e82c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31" nillable="true" ma:displayName="Taxonomy Catch All Column1" ma:description="" ma:hidden="true" ma:list="{b4597801-4ab2-4691-bc3c-e7fda2469729}" ma:internalName="TaxCatchAllLabel" ma:readOnly="true" ma:showField="CatchAllDataLabel" ma:web="5fe32029-8c37-43c7-8ba9-4f0e58b0fd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cbcdd319c9d484f9dc5161892e5c0c3" ma:index="33" nillable="true" ma:taxonomy="true" ma:internalName="dcbcdd319c9d484f9dc5161892e5c0c3" ma:taxonomyFieldName="Organisaatiotiedon_x0020_tarkennus_x0020_toiminnan_x0020_mukaan" ma:displayName="Toiminnan tarkennus" ma:fieldId="{dcbcdd31-9c9d-484f-9dc5-161892e5c0c3}" ma:sspId="fe7d6957-b623-48c5-941b-77be73948d87" ma:termSetId="9fd1f0cc-f021-46ef-91c7-e56805365b4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ad6acabb1c24909a1a688c49f883f4d" ma:index="34" ma:taxonomy="true" ma:internalName="bad6acabb1c24909a1a688c49f883f4d" ma:taxonomyFieldName="Kohdeorganisaatio" ma:displayName="Kohdeorganisaatio" ma:readOnly="false" ma:default="" ma:fieldId="{bad6acab-b1c2-4909-a1a6-88c49f883f4d}" ma:taxonomyMulti="true" ma:sspId="fe7d6957-b623-48c5-941b-77be73948d87" ma:termSetId="56c04874-3ea2-4660-8051-f812e2f350d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ulkaistu_x0020_internetiin" ma:index="36" nillable="true" ma:displayName="Julkaistu internetiin" ma:default="0" ma:internalName="Julkaistu_x0020_internetiin">
      <xsd:simpleType>
        <xsd:restriction base="dms:Boolean"/>
      </xsd:simpleType>
    </xsd:element>
    <xsd:element name="Julkaistu_x0020_intranetiin" ma:index="37" nillable="true" ma:displayName="Julkaistu intranetiin" ma:default="0" ma:internalName="Julkaistu_x0020_intranetiin">
      <xsd:simpleType>
        <xsd:restriction base="dms:Boolean"/>
      </xsd:simpleType>
    </xsd:element>
    <xsd:element name="Julkisuus" ma:index="38" ma:displayName="Julkisuus" ma:default="Ei julkinen" ma:description="" ma:format="Dropdown" ma:internalName="Julkisuus" ma:readOnly="false">
      <xsd:simpleType>
        <xsd:restriction base="dms:Choice">
          <xsd:enumeration value="Julkinen"/>
          <xsd:enumeration value="Ei julkinen"/>
          <xsd:enumeration value="Salassa pidettävä"/>
        </xsd:restriction>
      </xsd:simpleType>
    </xsd:element>
    <xsd:element name="Viittaus_x0020_aiempaan_x0020_dokumentaatioon" ma:index="39" nillable="true" ma:displayName="Viittaus aiempaan dokumentaatioon" ma:description="Toisessa sisältötyypissä olevat aiemmat versiot tai nimi/tyyppi muuttunut. Voi käyttää myös jos alkuperäinen dokumentti ulkoisesta lähteestä." ma:format="Hyperlink" ma:internalName="Viittaus_x0020_aiempaan_x0020_dokumentaatioon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kumenttienJarjestysnro" ma:index="40" nillable="true" ma:displayName="DokumenttienJarjestysnro" ma:decimals="0" ma:description="Tällä metatiedolla voidaan lajitella dokumentit haluttuun järjestykseen" ma:internalName="DokumenttienJarjestysnro" ma:percentage="FALSE">
      <xsd:simpleType>
        <xsd:restriction base="dms:Number"/>
      </xsd:simpleType>
    </xsd:element>
    <xsd:element name="p29133bec810493ea0a0db9a40008070" ma:index="41" nillable="true" ma:taxonomy="true" ma:internalName="p29133bec810493ea0a0db9a40008070" ma:taxonomyFieldName="MEO" ma:displayName="MEO" ma:default="" ma:fieldId="{929133be-c810-493e-a0a0-db9a40008070}" ma:sspId="fe7d6957-b623-48c5-941b-77be73948d87" ma:termSetId="b2a76c15-59d3-4770-9e61-030b81c17d0b" ma:anchorId="968258ff-d532-407d-bbdf-30365d4d88fd" ma:open="false" ma:isKeyword="false">
      <xsd:complexType>
        <xsd:sequence>
          <xsd:element ref="pc:Terms" minOccurs="0" maxOccurs="1"/>
        </xsd:sequence>
      </xsd:complexType>
    </xsd:element>
    <xsd:element name="dcbfe2a265e14726b4e3bf442009874f" ma:index="43" nillable="true" ma:taxonomy="true" ma:internalName="dcbfe2a265e14726b4e3bf442009874f" ma:taxonomyFieldName="Kriisiviestint_x00e4_" ma:displayName="Kriisiviestintä" ma:default="" ma:fieldId="{dcbfe2a2-65e1-4726-b4e3-bf442009874f}" ma:sspId="fe7d6957-b623-48c5-941b-77be73948d87" ma:termSetId="5564fb1b-af91-4a4e-871a-61ffaa225bc5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2" ma:displayName="Sisältölaji"/>
        <xsd:element ref="dc:title" maxOccurs="1" ma:index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fe7d6957-b623-48c5-941b-77be73948d87" ContentTypeId="0x010100E993358E494F344F8D6048E76D09AF020A" PreviousValue="false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http://schemas.microsoft.com/sharepoint/v3">Finnish (Finland)</Language>
    <dcbcdd319c9d484f9dc5161892e5c0c3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Infektioiden torjunta</TermName>
          <TermId xmlns="http://schemas.microsoft.com/office/infopath/2007/PartnerControls">d1bdb641-a1c1-4abf-b66a-298a776eaddb</TermId>
        </TermInfo>
      </Terms>
    </dcbcdd319c9d484f9dc5161892e5c0c3>
    <Dokumentin_x0020_sisällöstä_x0020_vastaava_x0028_t_x0029__x0020__x002f__x0020_asiantuntija_x0028_t_x0029_ xmlns="0af04246-5dcb-4e38-b8a1-4adaeb368127">
      <UserInfo>
        <DisplayName>i:0#.w|oysnet\ukkolasi</DisplayName>
        <AccountId>246</AccountId>
        <AccountType/>
      </UserInfo>
      <UserInfo>
        <DisplayName>i:0#.w|oysnet\jarvinra</DisplayName>
        <AccountId>234</AccountId>
        <AccountType/>
      </UserInfo>
    </Dokumentin_x0020_sisällöstä_x0020_vastaava_x0028_t_x0029__x0020__x002f__x0020_asiantuntija_x0028_t_x0029_>
    <n8b7dceb557a4bd5a6f48e1feceef73f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Koulutuksen aineisto</TermName>
          <TermId xmlns="http://schemas.microsoft.com/office/infopath/2007/PartnerControls">2a72a094-566d-460a-879e-2a18b80594d3</TermId>
        </TermInfo>
      </Terms>
    </n8b7dceb557a4bd5a6f48e1feceef73f>
    <Koulutuksen_x0020_ajankohta xmlns="0af04246-5dcb-4e38-b8a1-4adaeb368127">2023-02-07T22:00:00+00:00</Koulutuksen_x0020_ajankohta>
    <p29133bec810493ea0a0db9a40008070 xmlns="d3e50268-7799-48af-83c3-9a9b063078bc">
      <Terms xmlns="http://schemas.microsoft.com/office/infopath/2007/PartnerControls"/>
    </p29133bec810493ea0a0db9a40008070>
    <Julkaise_x0020_intranetissa xmlns="d3e50268-7799-48af-83c3-9a9b063078bc">true</Julkaise_x0020_intranetissa>
    <cd9fa66b05f24776892a63c6fb772e2f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Potilaan hoitoon osallistuva henkilöstö</TermName>
          <TermId xmlns="http://schemas.microsoft.com/office/infopath/2007/PartnerControls">21074a2b-1b44-417e-9c72-4d731d4c7a78</TermId>
        </TermInfo>
      </Terms>
    </cd9fa66b05f24776892a63c6fb772e2f>
    <bad6acabb1c24909a1a688c49f883f4d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Pohde</TermName>
          <TermId xmlns="http://schemas.microsoft.com/office/infopath/2007/PartnerControls">3bd1eb7d-6289-427a-a46c-d4e835e69ad1</TermId>
        </TermInfo>
        <TermInfo xmlns="http://schemas.microsoft.com/office/infopath/2007/PartnerControls">
          <TermName xmlns="http://schemas.microsoft.com/office/infopath/2007/PartnerControls">Pohjois-Pohjanmaan sairaanhoitopiiri</TermName>
          <TermId xmlns="http://schemas.microsoft.com/office/infopath/2007/PartnerControls">be8cbbf1-c5fa-44e0-8d6c-f88ba4a3bcc6</TermId>
        </TermInfo>
      </Terms>
    </bad6acabb1c24909a1a688c49f883f4d>
    <n20b6b3d9a8f4638937a9d1d1dec5738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Ei ole toimintakäsikirjaa</TermName>
          <TermId xmlns="http://schemas.microsoft.com/office/infopath/2007/PartnerControls">ed0127a7-f4bb-4299-8de4-a0fcecf35ff1</TermId>
        </TermInfo>
      </Terms>
    </n20b6b3d9a8f4638937a9d1d1dec5738>
    <ab42df24dbb04f55bc336c85f92eff00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Ei erikoisalaa (PPSHP)</TermName>
          <TermId xmlns="http://schemas.microsoft.com/office/infopath/2007/PartnerControls">63c697a3-d3f0-4701-a1c0-7b3ab3656aba</TermId>
        </TermInfo>
      </Terms>
    </ab42df24dbb04f55bc336c85f92eff00>
    <Julkaise_x0020_extranetissa xmlns="d3e50268-7799-48af-83c3-9a9b063078bc">false</Julkaise_x0020_extranetissa>
    <Dokumjentin_x0020_hyväksyjä xmlns="0af04246-5dcb-4e38-b8a1-4adaeb368127">
      <UserInfo>
        <DisplayName>i:0#.w|oysnet\puhtote</DisplayName>
        <AccountId>249</AccountId>
        <AccountType/>
      </UserInfo>
    </Dokumjentin_x0020_hyväksyjä>
    <p1983d610e0d4731a3788cc4c5855e1b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Infektioyksikkö</TermName>
          <TermId xmlns="http://schemas.microsoft.com/office/infopath/2007/PartnerControls">d873b9ee-c5a1-43a5-91cd-d45393df5f8c</TermId>
        </TermInfo>
      </Terms>
    </p1983d610e0d4731a3788cc4c5855e1b>
    <Erittäin_x0020_tärkeä_x002c__x0020__x0020_kriittinen_x0020_tai_x0020_päivystysdokumentti xmlns="0af04246-5dcb-4e38-b8a1-4adaeb368127">false</Erittäin_x0020_tärkeä_x002c__x0020__x0020_kriittinen_x0020_tai_x0020_päivystysdokumentti>
    <Turvallisuustietoisku xmlns="0af04246-5dcb-4e38-b8a1-4adaeb368127">false</Turvallisuustietoisku>
    <Viittaus_x0020_aiempaan_x0020_dokumentaatioon xmlns="d3e50268-7799-48af-83c3-9a9b063078bc">
      <Url xsi:nil="true"/>
      <Description xsi:nil="true"/>
    </Viittaus_x0020_aiempaan_x0020_dokumentaatioon>
    <Julkisuus xmlns="d3e50268-7799-48af-83c3-9a9b063078bc">Julkinen</Julkisuus>
    <DokumenttienJarjestysnro xmlns="d3e50268-7799-48af-83c3-9a9b063078bc" xsi:nil="true"/>
    <Julkaise_x0020_internetissä xmlns="d3e50268-7799-48af-83c3-9a9b063078bc">true</Julkaise_x0020_internetissä>
    <dcbfe2a265e14726b4e3bf442009874f xmlns="d3e50268-7799-48af-83c3-9a9b063078bc">
      <Terms xmlns="http://schemas.microsoft.com/office/infopath/2007/PartnerControls"/>
    </dcbfe2a265e14726b4e3bf442009874f>
    <TaxCatchAll xmlns="d3e50268-7799-48af-83c3-9a9b063078bc">
      <Value>168</Value>
      <Value>166</Value>
      <Value>165</Value>
      <Value>10</Value>
      <Value>42</Value>
      <Value>3</Value>
      <Value>2688</Value>
      <Value>1</Value>
    </TaxCatchAll>
    <_dlc_DocId xmlns="d3e50268-7799-48af-83c3-9a9b063078bc">MUAVRSSTWASF-92438712-421</_dlc_DocId>
    <_dlc_DocIdUrl xmlns="d3e50268-7799-48af-83c3-9a9b063078bc">
      <Url>https://internet.oysnet.ppshp.fi/dokumentit/_layouts/15/DocIdRedir.aspx?ID=MUAVRSSTWASF-92438712-421</Url>
      <Description>MUAVRSSTWASF-92438712-421</Description>
    </_dlc_DocIdUrl>
    <Julkaistu_x0020_intranetiin xmlns="d3e50268-7799-48af-83c3-9a9b063078bc">false</Julkaistu_x0020_intranetiin>
    <Julkaistu_x0020_internetiin xmlns="d3e50268-7799-48af-83c3-9a9b063078bc">false</Julkaistu_x0020_internetiin>
  </documentManagement>
</p:properties>
</file>

<file path=customXml/itemProps1.xml><?xml version="1.0" encoding="utf-8"?>
<ds:datastoreItem xmlns:ds="http://schemas.openxmlformats.org/officeDocument/2006/customXml" ds:itemID="{F7E353B5-81D7-4B2C-9A2B-93FAE53F426C}"/>
</file>

<file path=customXml/itemProps2.xml><?xml version="1.0" encoding="utf-8"?>
<ds:datastoreItem xmlns:ds="http://schemas.openxmlformats.org/officeDocument/2006/customXml" ds:itemID="{9C29E5B5-1C17-4E77-97AE-DE3C359CCEB0}"/>
</file>

<file path=customXml/itemProps3.xml><?xml version="1.0" encoding="utf-8"?>
<ds:datastoreItem xmlns:ds="http://schemas.openxmlformats.org/officeDocument/2006/customXml" ds:itemID="{E1E53EB1-BF43-4068-BE44-EF77584829B0}"/>
</file>

<file path=customXml/itemProps4.xml><?xml version="1.0" encoding="utf-8"?>
<ds:datastoreItem xmlns:ds="http://schemas.openxmlformats.org/officeDocument/2006/customXml" ds:itemID="{4172EE33-8B12-489E-8F08-A63D72970C6C}"/>
</file>

<file path=customXml/itemProps5.xml><?xml version="1.0" encoding="utf-8"?>
<ds:datastoreItem xmlns:ds="http://schemas.openxmlformats.org/officeDocument/2006/customXml" ds:itemID="{3840B25F-F0D0-4351-B674-9DA0011F0BB9}"/>
</file>

<file path=docProps/app.xml><?xml version="1.0" encoding="utf-8"?>
<Properties xmlns="http://schemas.openxmlformats.org/officeDocument/2006/extended-properties" xmlns:vt="http://schemas.openxmlformats.org/officeDocument/2006/docPropsVTypes">
  <Template>OYS 4suhde3</Template>
  <TotalTime>69</TotalTime>
  <Words>483</Words>
  <Application>Microsoft Office PowerPoint</Application>
  <PresentationFormat>Näytössä katseltava diaesitys (4:3)</PresentationFormat>
  <Paragraphs>107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Wingdings</vt:lpstr>
      <vt:lpstr>OYS</vt:lpstr>
      <vt:lpstr>  Terveyskeskusvastaanoton infektioiden torjunta - Miten toimin pientoimenpiteissä?    </vt:lpstr>
      <vt:lpstr>PowerPoint-esitys</vt:lpstr>
      <vt:lpstr>Esimerkkejä pientoimenpiteistä</vt:lpstr>
      <vt:lpstr>Miten toimin pientoimenpiteissä?</vt:lpstr>
      <vt:lpstr>Toimenpidealueen ihon puhdistaminen  Mitä tarvitaan? </vt:lpstr>
      <vt:lpstr>Toimenpidealueen puhdistaminen   Desinfioi riittävä laaja alue</vt:lpstr>
      <vt:lpstr>Toimenpidealueen peittely</vt:lpstr>
      <vt:lpstr>Miten toimin pientoimenpiteissä?   Suojainten käyttö</vt:lpstr>
      <vt:lpstr>PowerPoint-esitys</vt:lpstr>
      <vt:lpstr>Miten toimin pientoimenpiteissä?   Turvallinen ja puhdas toimenpideympäristö</vt:lpstr>
      <vt:lpstr>Steriilien pakkausten tarkistaminen ja niiden käsittely </vt:lpstr>
      <vt:lpstr>Toimenpidehuone puhdistetaan toimenpiteiden välillä</vt:lpstr>
      <vt:lpstr>Lähteitä</vt:lpstr>
    </vt:vector>
  </TitlesOfParts>
  <Company>PPSHP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TK-vastaanoton infektioiden torjunta-miten toimin toimenpiteissä 8.2.2023</dc:title>
  <dc:creator>Ukkola Sirpa</dc:creator>
  <cp:keywords/>
  <cp:lastModifiedBy>Ukkola Sirpa</cp:lastModifiedBy>
  <cp:revision>11</cp:revision>
  <dcterms:created xsi:type="dcterms:W3CDTF">2023-02-07T06:35:37Z</dcterms:created>
  <dcterms:modified xsi:type="dcterms:W3CDTF">2023-02-07T14:38:48Z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0x010100E993358E494F344F8D6048E76D09AF020A007628AA875F93584E8BFB272C4723E035</vt:lpwstr>
  </property>
  <property fmtid="{D5CDD505-2E9C-101B-9397-08002B2CF9AE}" pid="3" name="_dlc_DocIdItemGuid">
    <vt:lpwstr>acf9a296-702c-4b9c-9c6f-6907b62ada8c</vt:lpwstr>
  </property>
  <property fmtid="{D5CDD505-2E9C-101B-9397-08002B2CF9AE}" pid="4" name="TaxKeyword">
    <vt:lpwstr/>
  </property>
  <property fmtid="{D5CDD505-2E9C-101B-9397-08002B2CF9AE}" pid="5" name="Kohde- / työntekijäryhmä">
    <vt:lpwstr>42;#Potilaan hoitoon osallistuva henkilöstö|21074a2b-1b44-417e-9c72-4d731d4c7a78</vt:lpwstr>
  </property>
  <property fmtid="{D5CDD505-2E9C-101B-9397-08002B2CF9AE}" pid="6" name="MEO">
    <vt:lpwstr/>
  </property>
  <property fmtid="{D5CDD505-2E9C-101B-9397-08002B2CF9AE}" pid="7" name="Koulutusmateriaali (sisältötyypin metatieto)">
    <vt:lpwstr>165;#Koulutuksen aineisto|2a72a094-566d-460a-879e-2a18b80594d3</vt:lpwstr>
  </property>
  <property fmtid="{D5CDD505-2E9C-101B-9397-08002B2CF9AE}" pid="8" name="Kohdeorganisaatio">
    <vt:lpwstr>2688;#Pohde|3bd1eb7d-6289-427a-a46c-d4e835e69ad1;#1;#Pohjois-Pohjanmaan sairaanhoitopiiri|be8cbbf1-c5fa-44e0-8d6c-f88ba4a3bcc6</vt:lpwstr>
  </property>
  <property fmtid="{D5CDD505-2E9C-101B-9397-08002B2CF9AE}" pid="9" name="Organisaatiotiedon tarkennus toiminnan mukaan">
    <vt:lpwstr>168;#Infektioiden torjunta|d1bdb641-a1c1-4abf-b66a-298a776eaddb</vt:lpwstr>
  </property>
  <property fmtid="{D5CDD505-2E9C-101B-9397-08002B2CF9AE}" pid="10" name="Erikoisala">
    <vt:lpwstr>10;#Ei erikoisalaa (PPSHP)|63c697a3-d3f0-4701-a1c0-7b3ab3656aba</vt:lpwstr>
  </property>
  <property fmtid="{D5CDD505-2E9C-101B-9397-08002B2CF9AE}" pid="11" name="Kriisiviestintä">
    <vt:lpwstr/>
  </property>
  <property fmtid="{D5CDD505-2E9C-101B-9397-08002B2CF9AE}" pid="12" name="Toiminnanohjauskäsikirja">
    <vt:lpwstr>3;#Ei ole toimintakäsikirjaa|ed0127a7-f4bb-4299-8de4-a0fcecf35ff1</vt:lpwstr>
  </property>
  <property fmtid="{D5CDD505-2E9C-101B-9397-08002B2CF9AE}" pid="13" name="Organisaatiotieto">
    <vt:lpwstr>166;#Infektioyksikkö|d873b9ee-c5a1-43a5-91cd-d45393df5f8c</vt:lpwstr>
  </property>
  <property fmtid="{D5CDD505-2E9C-101B-9397-08002B2CF9AE}" pid="14" name="Order">
    <vt:r8>263400</vt:r8>
  </property>
  <property fmtid="{D5CDD505-2E9C-101B-9397-08002B2CF9AE}" pid="16" name="SharedWithUsers">
    <vt:lpwstr/>
  </property>
  <property fmtid="{D5CDD505-2E9C-101B-9397-08002B2CF9AE}" pid="17" name="TaxKeywordTaxHTField">
    <vt:lpwstr/>
  </property>
</Properties>
</file>